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544" r:id="rId2"/>
    <p:sldId id="414" r:id="rId3"/>
    <p:sldId id="532" r:id="rId4"/>
    <p:sldId id="534" r:id="rId5"/>
    <p:sldId id="533" r:id="rId6"/>
    <p:sldId id="540" r:id="rId7"/>
    <p:sldId id="541" r:id="rId8"/>
    <p:sldId id="455" r:id="rId9"/>
    <p:sldId id="538" r:id="rId10"/>
    <p:sldId id="537" r:id="rId11"/>
    <p:sldId id="543" r:id="rId12"/>
    <p:sldId id="52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10" autoAdjust="0"/>
  </p:normalViewPr>
  <p:slideViewPr>
    <p:cSldViewPr snapToGrid="0">
      <p:cViewPr varScale="1">
        <p:scale>
          <a:sx n="97" d="100"/>
          <a:sy n="97" d="100"/>
        </p:scale>
        <p:origin x="-16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Relationship Id="rId2" Type="http://schemas.microsoft.com/office/2011/relationships/chartStyle" Target="style10.xml"/><Relationship Id="rId3" Type="http://schemas.microsoft.com/office/2011/relationships/chartColorStyle" Target="colors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Relationship Id="rId2" Type="http://schemas.microsoft.com/office/2011/relationships/chartStyle" Target="style11.xml"/><Relationship Id="rId3" Type="http://schemas.microsoft.com/office/2011/relationships/chartColorStyle" Target="colors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Relationship Id="rId2" Type="http://schemas.microsoft.com/office/2011/relationships/chartStyle" Target="style12.xml"/><Relationship Id="rId3" Type="http://schemas.microsoft.com/office/2011/relationships/chartColorStyle" Target="colors1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Relationship Id="rId2" Type="http://schemas.microsoft.com/office/2011/relationships/chartStyle" Target="style8.xml"/><Relationship Id="rId3" Type="http://schemas.microsoft.com/office/2011/relationships/chartColorStyle" Target="colors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Relationship Id="rId2" Type="http://schemas.microsoft.com/office/2011/relationships/chartStyle" Target="style9.xml"/><Relationship Id="rId3" Type="http://schemas.microsoft.com/office/2011/relationships/chartColorStyle" Target="colors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explosion val="22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4"/>
              <c:layout>
                <c:manualLayout>
                  <c:x val="-0.130633246403076"/>
                  <c:y val="-0.004877310233699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29716981132076"/>
                  <c:y val="-1.0624046044883E-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Sheet1!$A$13:$A$18</c:f>
              <c:strCache>
                <c:ptCount val="6"/>
                <c:pt idx="0">
                  <c:v>Search</c:v>
                </c:pt>
                <c:pt idx="1">
                  <c:v>Display</c:v>
                </c:pt>
                <c:pt idx="2">
                  <c:v>Classified</c:v>
                </c:pt>
                <c:pt idx="3">
                  <c:v>Other</c:v>
                </c:pt>
                <c:pt idx="4">
                  <c:v>Social Video</c:v>
                </c:pt>
                <c:pt idx="5">
                  <c:v>Video</c:v>
                </c:pt>
              </c:strCache>
            </c:strRef>
          </c:cat>
          <c:val>
            <c:numRef>
              <c:f>Sheet1!$B$13:$B$18</c:f>
              <c:numCache>
                <c:formatCode>0</c:formatCode>
                <c:ptCount val="6"/>
                <c:pt idx="0">
                  <c:v>4150.0</c:v>
                </c:pt>
                <c:pt idx="1">
                  <c:v>1560.514</c:v>
                </c:pt>
                <c:pt idx="2">
                  <c:v>935.0</c:v>
                </c:pt>
                <c:pt idx="3">
                  <c:v>77.0</c:v>
                </c:pt>
                <c:pt idx="4">
                  <c:v>246.1992599999999</c:v>
                </c:pt>
                <c:pt idx="5">
                  <c:v>354.2867399999998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15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USA: Netflix catalogue</a:t>
            </a:r>
            <a:r>
              <a:rPr lang="en-GB" baseline="0" dirty="0" smtClean="0"/>
              <a:t> by age (000s titles)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Sheet1!$B$21</c:f>
              <c:strCache>
                <c:ptCount val="1"/>
                <c:pt idx="0">
                  <c:v>&lt;1 Year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Sheet1!$C$20:$N$20</c:f>
              <c:strCache>
                <c:ptCount val="12"/>
                <c:pt idx="0">
                  <c:v>June 2015</c:v>
                </c:pt>
                <c:pt idx="1">
                  <c:v>July 2015</c:v>
                </c:pt>
                <c:pt idx="2">
                  <c:v>August 2015</c:v>
                </c:pt>
                <c:pt idx="3">
                  <c:v>September 2015</c:v>
                </c:pt>
                <c:pt idx="4">
                  <c:v>October 2015</c:v>
                </c:pt>
                <c:pt idx="5">
                  <c:v>November 2015</c:v>
                </c:pt>
                <c:pt idx="6">
                  <c:v>December 2015</c:v>
                </c:pt>
                <c:pt idx="7">
                  <c:v>January 2016</c:v>
                </c:pt>
                <c:pt idx="8">
                  <c:v>February 2016</c:v>
                </c:pt>
                <c:pt idx="9">
                  <c:v>March 2016</c:v>
                </c:pt>
                <c:pt idx="10">
                  <c:v>April 2016</c:v>
                </c:pt>
                <c:pt idx="11">
                  <c:v>May 2016</c:v>
                </c:pt>
              </c:strCache>
            </c:strRef>
          </c:cat>
          <c:val>
            <c:numRef>
              <c:f>Sheet1!$C$21:$N$21</c:f>
              <c:numCache>
                <c:formatCode>0.0</c:formatCode>
                <c:ptCount val="12"/>
                <c:pt idx="0">
                  <c:v>0.021</c:v>
                </c:pt>
                <c:pt idx="1">
                  <c:v>0.031</c:v>
                </c:pt>
                <c:pt idx="2">
                  <c:v>0.051</c:v>
                </c:pt>
                <c:pt idx="3">
                  <c:v>0.071</c:v>
                </c:pt>
                <c:pt idx="4">
                  <c:v>0.102</c:v>
                </c:pt>
                <c:pt idx="5">
                  <c:v>0.151</c:v>
                </c:pt>
                <c:pt idx="6">
                  <c:v>0.198</c:v>
                </c:pt>
                <c:pt idx="7">
                  <c:v>0.266</c:v>
                </c:pt>
                <c:pt idx="8">
                  <c:v>0.286</c:v>
                </c:pt>
                <c:pt idx="9">
                  <c:v>0.33</c:v>
                </c:pt>
                <c:pt idx="10">
                  <c:v>0.424</c:v>
                </c:pt>
                <c:pt idx="11">
                  <c:v>0.467</c:v>
                </c:pt>
              </c:numCache>
            </c:numRef>
          </c:val>
        </c:ser>
        <c:ser>
          <c:idx val="1"/>
          <c:order val="1"/>
          <c:tx>
            <c:strRef>
              <c:f>Sheet1!$B$22</c:f>
              <c:strCache>
                <c:ptCount val="1"/>
                <c:pt idx="0">
                  <c:v>1-5 Years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Sheet1!$C$20:$N$20</c:f>
              <c:strCache>
                <c:ptCount val="12"/>
                <c:pt idx="0">
                  <c:v>June 2015</c:v>
                </c:pt>
                <c:pt idx="1">
                  <c:v>July 2015</c:v>
                </c:pt>
                <c:pt idx="2">
                  <c:v>August 2015</c:v>
                </c:pt>
                <c:pt idx="3">
                  <c:v>September 2015</c:v>
                </c:pt>
                <c:pt idx="4">
                  <c:v>October 2015</c:v>
                </c:pt>
                <c:pt idx="5">
                  <c:v>November 2015</c:v>
                </c:pt>
                <c:pt idx="6">
                  <c:v>December 2015</c:v>
                </c:pt>
                <c:pt idx="7">
                  <c:v>January 2016</c:v>
                </c:pt>
                <c:pt idx="8">
                  <c:v>February 2016</c:v>
                </c:pt>
                <c:pt idx="9">
                  <c:v>March 2016</c:v>
                </c:pt>
                <c:pt idx="10">
                  <c:v>April 2016</c:v>
                </c:pt>
                <c:pt idx="11">
                  <c:v>May 2016</c:v>
                </c:pt>
              </c:strCache>
            </c:strRef>
          </c:cat>
          <c:val>
            <c:numRef>
              <c:f>Sheet1!$C$22:$N$22</c:f>
              <c:numCache>
                <c:formatCode>0.0</c:formatCode>
                <c:ptCount val="12"/>
                <c:pt idx="0">
                  <c:v>3.071</c:v>
                </c:pt>
                <c:pt idx="1">
                  <c:v>3.056999999999999</c:v>
                </c:pt>
                <c:pt idx="2">
                  <c:v>3.093</c:v>
                </c:pt>
                <c:pt idx="3">
                  <c:v>3.1</c:v>
                </c:pt>
                <c:pt idx="4">
                  <c:v>3.022</c:v>
                </c:pt>
                <c:pt idx="5">
                  <c:v>3.05</c:v>
                </c:pt>
                <c:pt idx="6">
                  <c:v>3.019</c:v>
                </c:pt>
                <c:pt idx="7">
                  <c:v>2.947</c:v>
                </c:pt>
                <c:pt idx="8">
                  <c:v>2.924</c:v>
                </c:pt>
                <c:pt idx="9">
                  <c:v>2.845</c:v>
                </c:pt>
                <c:pt idx="10">
                  <c:v>2.846</c:v>
                </c:pt>
                <c:pt idx="11">
                  <c:v>2.767</c:v>
                </c:pt>
              </c:numCache>
            </c:numRef>
          </c:val>
        </c:ser>
        <c:ser>
          <c:idx val="2"/>
          <c:order val="2"/>
          <c:tx>
            <c:strRef>
              <c:f>Sheet1!$B$23</c:f>
              <c:strCache>
                <c:ptCount val="1"/>
                <c:pt idx="0">
                  <c:v>&gt;5 Years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Sheet1!$C$20:$N$20</c:f>
              <c:strCache>
                <c:ptCount val="12"/>
                <c:pt idx="0">
                  <c:v>June 2015</c:v>
                </c:pt>
                <c:pt idx="1">
                  <c:v>July 2015</c:v>
                </c:pt>
                <c:pt idx="2">
                  <c:v>August 2015</c:v>
                </c:pt>
                <c:pt idx="3">
                  <c:v>September 2015</c:v>
                </c:pt>
                <c:pt idx="4">
                  <c:v>October 2015</c:v>
                </c:pt>
                <c:pt idx="5">
                  <c:v>November 2015</c:v>
                </c:pt>
                <c:pt idx="6">
                  <c:v>December 2015</c:v>
                </c:pt>
                <c:pt idx="7">
                  <c:v>January 2016</c:v>
                </c:pt>
                <c:pt idx="8">
                  <c:v>February 2016</c:v>
                </c:pt>
                <c:pt idx="9">
                  <c:v>March 2016</c:v>
                </c:pt>
                <c:pt idx="10">
                  <c:v>April 2016</c:v>
                </c:pt>
                <c:pt idx="11">
                  <c:v>May 2016</c:v>
                </c:pt>
              </c:strCache>
            </c:strRef>
          </c:cat>
          <c:val>
            <c:numRef>
              <c:f>Sheet1!$C$23:$N$23</c:f>
              <c:numCache>
                <c:formatCode>0.0</c:formatCode>
                <c:ptCount val="12"/>
                <c:pt idx="0">
                  <c:v>3.854</c:v>
                </c:pt>
                <c:pt idx="1">
                  <c:v>3.482</c:v>
                </c:pt>
                <c:pt idx="2">
                  <c:v>3.203</c:v>
                </c:pt>
                <c:pt idx="3">
                  <c:v>3.186</c:v>
                </c:pt>
                <c:pt idx="4">
                  <c:v>2.668</c:v>
                </c:pt>
                <c:pt idx="5">
                  <c:v>2.636</c:v>
                </c:pt>
                <c:pt idx="6">
                  <c:v>2.593</c:v>
                </c:pt>
                <c:pt idx="7">
                  <c:v>2.445</c:v>
                </c:pt>
                <c:pt idx="8">
                  <c:v>2.348</c:v>
                </c:pt>
                <c:pt idx="9">
                  <c:v>2.3</c:v>
                </c:pt>
                <c:pt idx="10">
                  <c:v>2.271</c:v>
                </c:pt>
                <c:pt idx="11">
                  <c:v>2.247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8082840"/>
        <c:axId val="2128054424"/>
      </c:areaChart>
      <c:catAx>
        <c:axId val="2128082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8054424"/>
        <c:crosses val="autoZero"/>
        <c:auto val="1"/>
        <c:lblAlgn val="ctr"/>
        <c:lblOffset val="100"/>
        <c:noMultiLvlLbl val="0"/>
      </c:catAx>
      <c:valAx>
        <c:axId val="212805442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1280828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USA: Netflix catalogue</a:t>
            </a:r>
            <a:r>
              <a:rPr lang="en-GB" baseline="0" dirty="0" smtClean="0"/>
              <a:t> by quality score (% of titles)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Sheet1!$B$21</c:f>
              <c:strCache>
                <c:ptCount val="1"/>
                <c:pt idx="0">
                  <c:v>80%+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Sheet1!$C$20:$N$20</c:f>
              <c:numCache>
                <c:formatCode>mmm\-yy</c:formatCode>
                <c:ptCount val="12"/>
                <c:pt idx="0">
                  <c:v>42156.0</c:v>
                </c:pt>
                <c:pt idx="1">
                  <c:v>42186.0</c:v>
                </c:pt>
                <c:pt idx="2">
                  <c:v>42217.0</c:v>
                </c:pt>
                <c:pt idx="3">
                  <c:v>42248.0</c:v>
                </c:pt>
                <c:pt idx="4">
                  <c:v>42278.0</c:v>
                </c:pt>
                <c:pt idx="5">
                  <c:v>42309.0</c:v>
                </c:pt>
                <c:pt idx="6">
                  <c:v>42339.0</c:v>
                </c:pt>
                <c:pt idx="7">
                  <c:v>42370.0</c:v>
                </c:pt>
                <c:pt idx="8">
                  <c:v>42401.0</c:v>
                </c:pt>
                <c:pt idx="9">
                  <c:v>42430.0</c:v>
                </c:pt>
                <c:pt idx="10">
                  <c:v>42461.0</c:v>
                </c:pt>
                <c:pt idx="11">
                  <c:v>42491.0</c:v>
                </c:pt>
              </c:numCache>
            </c:numRef>
          </c:cat>
          <c:val>
            <c:numRef>
              <c:f>Sheet1!$C$21:$N$21</c:f>
              <c:numCache>
                <c:formatCode>0%</c:formatCode>
                <c:ptCount val="12"/>
                <c:pt idx="0">
                  <c:v>0.0823789692868298</c:v>
                </c:pt>
                <c:pt idx="1">
                  <c:v>0.089273545045659</c:v>
                </c:pt>
                <c:pt idx="2">
                  <c:v>0.0928051511758118</c:v>
                </c:pt>
                <c:pt idx="3">
                  <c:v>0.0932830610249965</c:v>
                </c:pt>
                <c:pt idx="4">
                  <c:v>0.101390148080991</c:v>
                </c:pt>
                <c:pt idx="5">
                  <c:v>0.102602452886629</c:v>
                </c:pt>
                <c:pt idx="6">
                  <c:v>0.103038507821901</c:v>
                </c:pt>
                <c:pt idx="7">
                  <c:v>0.104574156784229</c:v>
                </c:pt>
                <c:pt idx="8">
                  <c:v>0.10386360081339</c:v>
                </c:pt>
                <c:pt idx="9">
                  <c:v>0.106075063613232</c:v>
                </c:pt>
                <c:pt idx="10">
                  <c:v>0.107305577376277</c:v>
                </c:pt>
                <c:pt idx="11">
                  <c:v>0.106713667681461</c:v>
                </c:pt>
              </c:numCache>
            </c:numRef>
          </c:val>
        </c:ser>
        <c:ser>
          <c:idx val="1"/>
          <c:order val="1"/>
          <c:tx>
            <c:strRef>
              <c:f>Sheet1!$B$22</c:f>
              <c:strCache>
                <c:ptCount val="1"/>
                <c:pt idx="0">
                  <c:v>60%-80%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Sheet1!$C$20:$N$20</c:f>
              <c:numCache>
                <c:formatCode>mmm\-yy</c:formatCode>
                <c:ptCount val="12"/>
                <c:pt idx="0">
                  <c:v>42156.0</c:v>
                </c:pt>
                <c:pt idx="1">
                  <c:v>42186.0</c:v>
                </c:pt>
                <c:pt idx="2">
                  <c:v>42217.0</c:v>
                </c:pt>
                <c:pt idx="3">
                  <c:v>42248.0</c:v>
                </c:pt>
                <c:pt idx="4">
                  <c:v>42278.0</c:v>
                </c:pt>
                <c:pt idx="5">
                  <c:v>42309.0</c:v>
                </c:pt>
                <c:pt idx="6">
                  <c:v>42339.0</c:v>
                </c:pt>
                <c:pt idx="7">
                  <c:v>42370.0</c:v>
                </c:pt>
                <c:pt idx="8">
                  <c:v>42401.0</c:v>
                </c:pt>
                <c:pt idx="9">
                  <c:v>42430.0</c:v>
                </c:pt>
                <c:pt idx="10">
                  <c:v>42461.0</c:v>
                </c:pt>
                <c:pt idx="11">
                  <c:v>42491.0</c:v>
                </c:pt>
              </c:numCache>
            </c:numRef>
          </c:cat>
          <c:val>
            <c:numRef>
              <c:f>Sheet1!$C$22:$N$22</c:f>
              <c:numCache>
                <c:formatCode>0%</c:formatCode>
                <c:ptCount val="12"/>
                <c:pt idx="0">
                  <c:v>0.389250390421655</c:v>
                </c:pt>
                <c:pt idx="1">
                  <c:v>0.405615374131116</c:v>
                </c:pt>
                <c:pt idx="2">
                  <c:v>0.408454647256439</c:v>
                </c:pt>
                <c:pt idx="3">
                  <c:v>0.410696830051669</c:v>
                </c:pt>
                <c:pt idx="4">
                  <c:v>0.404956180114838</c:v>
                </c:pt>
                <c:pt idx="5">
                  <c:v>0.405773257553096</c:v>
                </c:pt>
                <c:pt idx="6">
                  <c:v>0.40734055354994</c:v>
                </c:pt>
                <c:pt idx="7">
                  <c:v>0.404589557985523</c:v>
                </c:pt>
                <c:pt idx="8">
                  <c:v>0.408102612232129</c:v>
                </c:pt>
                <c:pt idx="9">
                  <c:v>0.405375318066158</c:v>
                </c:pt>
                <c:pt idx="10">
                  <c:v>0.398900235663786</c:v>
                </c:pt>
                <c:pt idx="11">
                  <c:v>0.399775676974844</c:v>
                </c:pt>
              </c:numCache>
            </c:numRef>
          </c:val>
        </c:ser>
        <c:ser>
          <c:idx val="2"/>
          <c:order val="2"/>
          <c:tx>
            <c:strRef>
              <c:f>Sheet1!$B$23</c:f>
              <c:strCache>
                <c:ptCount val="1"/>
                <c:pt idx="0">
                  <c:v>40%-60%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Sheet1!$C$20:$N$20</c:f>
              <c:numCache>
                <c:formatCode>mmm\-yy</c:formatCode>
                <c:ptCount val="12"/>
                <c:pt idx="0">
                  <c:v>42156.0</c:v>
                </c:pt>
                <c:pt idx="1">
                  <c:v>42186.0</c:v>
                </c:pt>
                <c:pt idx="2">
                  <c:v>42217.0</c:v>
                </c:pt>
                <c:pt idx="3">
                  <c:v>42248.0</c:v>
                </c:pt>
                <c:pt idx="4">
                  <c:v>42278.0</c:v>
                </c:pt>
                <c:pt idx="5">
                  <c:v>42309.0</c:v>
                </c:pt>
                <c:pt idx="6">
                  <c:v>42339.0</c:v>
                </c:pt>
                <c:pt idx="7">
                  <c:v>42370.0</c:v>
                </c:pt>
                <c:pt idx="8">
                  <c:v>42401.0</c:v>
                </c:pt>
                <c:pt idx="9">
                  <c:v>42430.0</c:v>
                </c:pt>
                <c:pt idx="10">
                  <c:v>42461.0</c:v>
                </c:pt>
                <c:pt idx="11">
                  <c:v>42491.0</c:v>
                </c:pt>
              </c:numCache>
            </c:numRef>
          </c:cat>
          <c:val>
            <c:numRef>
              <c:f>Sheet1!$C$23:$N$23</c:f>
              <c:numCache>
                <c:formatCode>0%</c:formatCode>
                <c:ptCount val="12"/>
                <c:pt idx="0">
                  <c:v>0.511712649661634</c:v>
                </c:pt>
                <c:pt idx="1">
                  <c:v>0.489028213166144</c:v>
                </c:pt>
                <c:pt idx="2">
                  <c:v>0.481942889137738</c:v>
                </c:pt>
                <c:pt idx="3">
                  <c:v>0.478843736908253</c:v>
                </c:pt>
                <c:pt idx="4">
                  <c:v>0.475672408582653</c:v>
                </c:pt>
                <c:pt idx="5">
                  <c:v>0.473078073586599</c:v>
                </c:pt>
                <c:pt idx="6">
                  <c:v>0.469614921780987</c:v>
                </c:pt>
                <c:pt idx="7">
                  <c:v>0.46912059140613</c:v>
                </c:pt>
                <c:pt idx="8">
                  <c:v>0.46582199280463</c:v>
                </c:pt>
                <c:pt idx="9">
                  <c:v>0.465489821882952</c:v>
                </c:pt>
                <c:pt idx="10">
                  <c:v>0.47069913589945</c:v>
                </c:pt>
                <c:pt idx="11">
                  <c:v>0.470918122095818</c:v>
                </c:pt>
              </c:numCache>
            </c:numRef>
          </c:val>
        </c:ser>
        <c:ser>
          <c:idx val="3"/>
          <c:order val="3"/>
          <c:tx>
            <c:strRef>
              <c:f>Sheet1!$B$24</c:f>
              <c:strCache>
                <c:ptCount val="1"/>
                <c:pt idx="0">
                  <c:v>&lt;40%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Sheet1!$C$20:$N$20</c:f>
              <c:numCache>
                <c:formatCode>mmm\-yy</c:formatCode>
                <c:ptCount val="12"/>
                <c:pt idx="0">
                  <c:v>42156.0</c:v>
                </c:pt>
                <c:pt idx="1">
                  <c:v>42186.0</c:v>
                </c:pt>
                <c:pt idx="2">
                  <c:v>42217.0</c:v>
                </c:pt>
                <c:pt idx="3">
                  <c:v>42248.0</c:v>
                </c:pt>
                <c:pt idx="4">
                  <c:v>42278.0</c:v>
                </c:pt>
                <c:pt idx="5">
                  <c:v>42309.0</c:v>
                </c:pt>
                <c:pt idx="6">
                  <c:v>42339.0</c:v>
                </c:pt>
                <c:pt idx="7">
                  <c:v>42370.0</c:v>
                </c:pt>
                <c:pt idx="8">
                  <c:v>42401.0</c:v>
                </c:pt>
                <c:pt idx="9">
                  <c:v>42430.0</c:v>
                </c:pt>
                <c:pt idx="10">
                  <c:v>42461.0</c:v>
                </c:pt>
                <c:pt idx="11">
                  <c:v>42491.0</c:v>
                </c:pt>
              </c:numCache>
            </c:numRef>
          </c:cat>
          <c:val>
            <c:numRef>
              <c:f>Sheet1!$C$24:$N$24</c:f>
              <c:numCache>
                <c:formatCode>0%</c:formatCode>
                <c:ptCount val="12"/>
                <c:pt idx="0">
                  <c:v>0.0166579906298803</c:v>
                </c:pt>
                <c:pt idx="1">
                  <c:v>0.0160828676570805</c:v>
                </c:pt>
                <c:pt idx="2">
                  <c:v>0.0167973124300112</c:v>
                </c:pt>
                <c:pt idx="3">
                  <c:v>0.0171763720150817</c:v>
                </c:pt>
                <c:pt idx="4">
                  <c:v>0.0179812632215171</c:v>
                </c:pt>
                <c:pt idx="5">
                  <c:v>0.0185462159736763</c:v>
                </c:pt>
                <c:pt idx="6">
                  <c:v>0.0200060168471721</c:v>
                </c:pt>
                <c:pt idx="7">
                  <c:v>0.0217156938241183</c:v>
                </c:pt>
                <c:pt idx="8">
                  <c:v>0.0222117941498514</c:v>
                </c:pt>
                <c:pt idx="9">
                  <c:v>0.023059796437659</c:v>
                </c:pt>
                <c:pt idx="10">
                  <c:v>0.023095051060487</c:v>
                </c:pt>
                <c:pt idx="11">
                  <c:v>0.0225925332478769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9233352"/>
        <c:axId val="2139239800"/>
      </c:areaChart>
      <c:dateAx>
        <c:axId val="213923335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9239800"/>
        <c:crosses val="autoZero"/>
        <c:auto val="1"/>
        <c:lblOffset val="100"/>
        <c:baseTimeUnit val="months"/>
      </c:dateAx>
      <c:valAx>
        <c:axId val="2139239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1392333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Billion daily video</a:t>
            </a:r>
            <a:r>
              <a:rPr lang="en-GB" baseline="0" dirty="0" smtClean="0"/>
              <a:t> views – Q1 2016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127314814814815"/>
          <c:y val="0.133992831541219"/>
          <c:w val="0.974537037037037"/>
          <c:h val="0.845935483870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Sheet1!$B$12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rgbClr val="5EA9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Sheet1!$C$12</c:f>
              <c:numCache>
                <c:formatCode>0</c:formatCode>
                <c:ptCount val="1"/>
                <c:pt idx="0">
                  <c:v>5.0</c:v>
                </c:pt>
              </c:numCache>
            </c:numRef>
          </c:val>
        </c:ser>
        <c:ser>
          <c:idx val="1"/>
          <c:order val="1"/>
          <c:tx>
            <c:strRef>
              <c:f>Sheet1!$B$13</c:f>
              <c:strCache>
                <c:ptCount val="1"/>
                <c:pt idx="0">
                  <c:v>Snapchat</c:v>
                </c:pt>
              </c:strCache>
            </c:strRef>
          </c:tx>
          <c:spPr>
            <a:solidFill>
              <a:srgbClr val="FFFC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Sheet1!$C$13</c:f>
              <c:numCache>
                <c:formatCode>0</c:formatCode>
                <c:ptCount val="1"/>
                <c:pt idx="0">
                  <c:v>8.0</c:v>
                </c:pt>
              </c:numCache>
            </c:numRef>
          </c:val>
        </c:ser>
        <c:ser>
          <c:idx val="2"/>
          <c:order val="2"/>
          <c:tx>
            <c:strRef>
              <c:f>Sheet1!$B$14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rgbClr val="3765A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Sheet1!$C$14</c:f>
              <c:numCache>
                <c:formatCode>0</c:formatCode>
                <c:ptCount val="1"/>
                <c:pt idx="0">
                  <c:v>9.0</c:v>
                </c:pt>
              </c:numCache>
            </c:numRef>
          </c:val>
        </c:ser>
        <c:ser>
          <c:idx val="3"/>
          <c:order val="3"/>
          <c:tx>
            <c:strRef>
              <c:f>Sheet1!$B$15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rgbClr val="C81B1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Sheet1!$C$15</c:f>
              <c:numCache>
                <c:formatCode>0</c:formatCode>
                <c:ptCount val="1"/>
                <c:pt idx="0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0022296"/>
        <c:axId val="2140065144"/>
      </c:barChart>
      <c:catAx>
        <c:axId val="2140022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0065144"/>
        <c:crosses val="autoZero"/>
        <c:auto val="1"/>
        <c:lblAlgn val="ctr"/>
        <c:lblOffset val="100"/>
        <c:noMultiLvlLbl val="0"/>
      </c:catAx>
      <c:valAx>
        <c:axId val="214006514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140022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2015: UK</a:t>
            </a:r>
            <a:r>
              <a:rPr lang="en-GB" baseline="0" dirty="0" smtClean="0"/>
              <a:t> TV/media sector revenue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0.147090812096884"/>
                  <c:y val="0.038619779976752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SVoD</a:t>
                    </a:r>
                    <a:r>
                      <a:rPr lang="en-US" baseline="0" dirty="0"/>
                      <a:t>
</a:t>
                    </a:r>
                    <a:fld id="{6B041C87-AD0A-47F6-A547-6AF687F74F23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0615931690475107"/>
                  <c:y val="0.143220996067911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TVoD</a:t>
                    </a:r>
                    <a:r>
                      <a:rPr lang="en-US" dirty="0" smtClean="0"/>
                      <a:t>/EST</a:t>
                    </a:r>
                    <a:r>
                      <a:rPr lang="en-US" baseline="0" dirty="0"/>
                      <a:t>
</a:t>
                    </a:r>
                    <a:fld id="{2BD22AEC-9B30-44FF-BF8E-161F1A5A8FEB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0.0521148227129263"/>
                  <c:y val="-0.12864264586051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Sheet1!$A$13:$A$19</c:f>
              <c:strCache>
                <c:ptCount val="7"/>
                <c:pt idx="0">
                  <c:v>Public TV</c:v>
                </c:pt>
                <c:pt idx="1">
                  <c:v>Subscription OTT</c:v>
                </c:pt>
                <c:pt idx="2">
                  <c:v>Online Advertising</c:v>
                </c:pt>
                <c:pt idx="3">
                  <c:v>TV Advertising</c:v>
                </c:pt>
                <c:pt idx="4">
                  <c:v>Pay TV</c:v>
                </c:pt>
                <c:pt idx="5">
                  <c:v>Transactional Video</c:v>
                </c:pt>
                <c:pt idx="6">
                  <c:v>DVD/BD</c:v>
                </c:pt>
              </c:strCache>
            </c:strRef>
          </c:cat>
          <c:val>
            <c:numRef>
              <c:f>Sheet1!$B$13:$B$19</c:f>
              <c:numCache>
                <c:formatCode>#,##0.00</c:formatCode>
                <c:ptCount val="7"/>
                <c:pt idx="0">
                  <c:v>5211.774944075935</c:v>
                </c:pt>
                <c:pt idx="1">
                  <c:v>657.7720877593034</c:v>
                </c:pt>
                <c:pt idx="2">
                  <c:v>10087.38861680406</c:v>
                </c:pt>
                <c:pt idx="3">
                  <c:v>5903.86677541948</c:v>
                </c:pt>
                <c:pt idx="4">
                  <c:v>8357.874439821824</c:v>
                </c:pt>
                <c:pt idx="5">
                  <c:v>398.8012425148378</c:v>
                </c:pt>
                <c:pt idx="6">
                  <c:v>1176.0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5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0.0128019073087147"/>
                  <c:y val="-0.1378918239721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82590794427863"/>
                  <c:y val="0.0186690536519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308020947383564"/>
                  <c:y val="0.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452870122442463"/>
                  <c:y val="0.010603932012530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Sheet1!$A$13:$A$19</c:f>
              <c:strCache>
                <c:ptCount val="7"/>
                <c:pt idx="0">
                  <c:v>ITV</c:v>
                </c:pt>
                <c:pt idx="1">
                  <c:v>Channel 4</c:v>
                </c:pt>
                <c:pt idx="2">
                  <c:v>Other</c:v>
                </c:pt>
                <c:pt idx="3">
                  <c:v>Sky</c:v>
                </c:pt>
                <c:pt idx="4">
                  <c:v>Channel 5</c:v>
                </c:pt>
                <c:pt idx="5">
                  <c:v>STV</c:v>
                </c:pt>
                <c:pt idx="6">
                  <c:v>UTV</c:v>
                </c:pt>
              </c:strCache>
            </c:strRef>
          </c:cat>
          <c:val>
            <c:numRef>
              <c:f>Sheet1!$B$13:$B$19</c:f>
              <c:numCache>
                <c:formatCode>#,##0.00</c:formatCode>
                <c:ptCount val="7"/>
                <c:pt idx="0">
                  <c:v>2.36798175978887E6</c:v>
                </c:pt>
                <c:pt idx="1">
                  <c:v>1.30985329381758E6</c:v>
                </c:pt>
                <c:pt idx="2">
                  <c:v>865507.3046775955</c:v>
                </c:pt>
                <c:pt idx="3">
                  <c:v>746159.4065893278</c:v>
                </c:pt>
                <c:pt idx="4">
                  <c:v>453515.6427613058</c:v>
                </c:pt>
                <c:pt idx="5">
                  <c:v>131645.6369485449</c:v>
                </c:pt>
                <c:pt idx="6">
                  <c:v>29203.73083625601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0.0687035692234358"/>
                  <c:y val="0.21972040067339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5630443660947"/>
                  <c:y val="0.006885045118188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252949810819583"/>
                  <c:y val="0.01316117034057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308020947383564"/>
                  <c:y val="0.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452870122442463"/>
                  <c:y val="0.010603932012530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Sheet1!$A$13:$A$19</c:f>
              <c:strCache>
                <c:ptCount val="5"/>
                <c:pt idx="0">
                  <c:v>Sky</c:v>
                </c:pt>
                <c:pt idx="1">
                  <c:v>Virgin Media</c:v>
                </c:pt>
                <c:pt idx="2">
                  <c:v>TalkTalk</c:v>
                </c:pt>
                <c:pt idx="3">
                  <c:v>BT</c:v>
                </c:pt>
                <c:pt idx="4">
                  <c:v>EE</c:v>
                </c:pt>
              </c:strCache>
            </c:strRef>
          </c:cat>
          <c:val>
            <c:numRef>
              <c:f>Sheet1!$B$13:$B$19</c:f>
              <c:numCache>
                <c:formatCode>#,##0.00</c:formatCode>
                <c:ptCount val="7"/>
                <c:pt idx="0">
                  <c:v>6.59797128511457E6</c:v>
                </c:pt>
                <c:pt idx="1">
                  <c:v>1.29399428859312E6</c:v>
                </c:pt>
                <c:pt idx="2">
                  <c:v>342574.6768158943</c:v>
                </c:pt>
                <c:pt idx="3">
                  <c:v>120378.357648162</c:v>
                </c:pt>
                <c:pt idx="4">
                  <c:v>2955.831650074692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041955687893"/>
          <c:y val="0.167152414731698"/>
          <c:w val="0.48745095822406"/>
          <c:h val="0.66569517053660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0.196769229108061"/>
                  <c:y val="-0.02814129370323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Sheet1!$A$13:$A$15</c:f>
              <c:strCache>
                <c:ptCount val="3"/>
                <c:pt idx="0">
                  <c:v>Netflix</c:v>
                </c:pt>
                <c:pt idx="1">
                  <c:v>Amazon</c:v>
                </c:pt>
                <c:pt idx="2">
                  <c:v>Now TV</c:v>
                </c:pt>
              </c:strCache>
            </c:strRef>
          </c:cat>
          <c:val>
            <c:numRef>
              <c:f>Sheet1!$B$13:$B$15</c:f>
              <c:numCache>
                <c:formatCode>#,##0.00</c:formatCode>
                <c:ptCount val="3"/>
                <c:pt idx="0">
                  <c:v>413678.7690776902</c:v>
                </c:pt>
                <c:pt idx="1">
                  <c:v>120207.8121144558</c:v>
                </c:pt>
                <c:pt idx="2">
                  <c:v>123885.5065671574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Western Europe:</a:t>
            </a:r>
            <a:r>
              <a:rPr lang="en-GB" baseline="0" dirty="0" smtClean="0"/>
              <a:t> </a:t>
            </a:r>
            <a:r>
              <a:rPr lang="en-GB" dirty="0" smtClean="0"/>
              <a:t>Revenue by</a:t>
            </a:r>
            <a:r>
              <a:rPr lang="en-GB" baseline="0" dirty="0" smtClean="0"/>
              <a:t> media category (€</a:t>
            </a:r>
            <a:r>
              <a:rPr lang="en-GB" baseline="0" dirty="0" err="1" smtClean="0"/>
              <a:t>bn</a:t>
            </a:r>
            <a:r>
              <a:rPr lang="en-GB" baseline="0" dirty="0" smtClean="0"/>
              <a:t>)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Pay TV</c:v>
                </c:pt>
              </c:strCache>
            </c:strRef>
          </c:tx>
          <c:spPr>
            <a:ln w="25400" cap="flat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</c:marker>
          <c:cat>
            <c:strRef>
              <c:f>Sheet1!$B$1:$R$1</c:f>
              <c:strCach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strCache>
            </c:strRef>
          </c:cat>
          <c:val>
            <c:numRef>
              <c:f>Sheet1!$B$2:$R$2</c:f>
              <c:numCache>
                <c:formatCode>0.0</c:formatCode>
                <c:ptCount val="17"/>
                <c:pt idx="0">
                  <c:v>19.3134973770478</c:v>
                </c:pt>
                <c:pt idx="1">
                  <c:v>20.9566877202234</c:v>
                </c:pt>
                <c:pt idx="2">
                  <c:v>22.6762159919351</c:v>
                </c:pt>
                <c:pt idx="3">
                  <c:v>24.6124243112465</c:v>
                </c:pt>
                <c:pt idx="4">
                  <c:v>26.6817773164194</c:v>
                </c:pt>
                <c:pt idx="5">
                  <c:v>28.2272170965969</c:v>
                </c:pt>
                <c:pt idx="6">
                  <c:v>29.1890464111656</c:v>
                </c:pt>
                <c:pt idx="7">
                  <c:v>30.5790880741432</c:v>
                </c:pt>
                <c:pt idx="8">
                  <c:v>31.2289854234467</c:v>
                </c:pt>
                <c:pt idx="9">
                  <c:v>32.00638211708481</c:v>
                </c:pt>
                <c:pt idx="10">
                  <c:v>32.83118736565319</c:v>
                </c:pt>
                <c:pt idx="11">
                  <c:v>33.57736362007071</c:v>
                </c:pt>
                <c:pt idx="12">
                  <c:v>34.3268846421093</c:v>
                </c:pt>
                <c:pt idx="13">
                  <c:v>35.07848707286819</c:v>
                </c:pt>
                <c:pt idx="14">
                  <c:v>35.7846625169715</c:v>
                </c:pt>
                <c:pt idx="15">
                  <c:v>36.50924716060919</c:v>
                </c:pt>
                <c:pt idx="16">
                  <c:v>37.3656256718519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TV Advertising</c:v>
                </c:pt>
              </c:strCache>
            </c:strRef>
          </c:tx>
          <c:spPr>
            <a:ln w="25400" cap="flat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</c:marker>
          <c:cat>
            <c:strRef>
              <c:f>Sheet1!$B$1:$R$1</c:f>
              <c:strCach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strCache>
            </c:strRef>
          </c:cat>
          <c:val>
            <c:numRef>
              <c:f>Sheet1!$B$3:$R$3</c:f>
              <c:numCache>
                <c:formatCode>0.0</c:formatCode>
                <c:ptCount val="17"/>
                <c:pt idx="0">
                  <c:v>24.1035989968538</c:v>
                </c:pt>
                <c:pt idx="1">
                  <c:v>24.64644856772369</c:v>
                </c:pt>
                <c:pt idx="2">
                  <c:v>25.60552003673979</c:v>
                </c:pt>
                <c:pt idx="3">
                  <c:v>24.7354971213706</c:v>
                </c:pt>
                <c:pt idx="4">
                  <c:v>21.96707428056089</c:v>
                </c:pt>
                <c:pt idx="5">
                  <c:v>23.91052094332029</c:v>
                </c:pt>
                <c:pt idx="6">
                  <c:v>24.08598167013839</c:v>
                </c:pt>
                <c:pt idx="7">
                  <c:v>22.7617063614359</c:v>
                </c:pt>
                <c:pt idx="8">
                  <c:v>22.7391520117365</c:v>
                </c:pt>
                <c:pt idx="9">
                  <c:v>23.52888969225389</c:v>
                </c:pt>
                <c:pt idx="10">
                  <c:v>24.17927566964891</c:v>
                </c:pt>
                <c:pt idx="11">
                  <c:v>25.0644777504009</c:v>
                </c:pt>
                <c:pt idx="12">
                  <c:v>25.67924215705741</c:v>
                </c:pt>
                <c:pt idx="13">
                  <c:v>26.7963059524435</c:v>
                </c:pt>
                <c:pt idx="14">
                  <c:v>27.6433536615135</c:v>
                </c:pt>
                <c:pt idx="15">
                  <c:v>28.5988772672114</c:v>
                </c:pt>
                <c:pt idx="16">
                  <c:v>29.4129238584973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Online Advertising</c:v>
                </c:pt>
              </c:strCache>
            </c:strRef>
          </c:tx>
          <c:spPr>
            <a:ln w="25400" cap="flat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</c:marker>
          <c:cat>
            <c:strRef>
              <c:f>Sheet1!$B$1:$R$1</c:f>
              <c:strCach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strCache>
            </c:strRef>
          </c:cat>
          <c:val>
            <c:numRef>
              <c:f>Sheet1!$B$4:$R$4</c:f>
              <c:numCache>
                <c:formatCode>0.0</c:formatCode>
                <c:ptCount val="17"/>
                <c:pt idx="0">
                  <c:v>4.39273172182386</c:v>
                </c:pt>
                <c:pt idx="1">
                  <c:v>6.91476542020486</c:v>
                </c:pt>
                <c:pt idx="2">
                  <c:v>10.3205945608364</c:v>
                </c:pt>
                <c:pt idx="3">
                  <c:v>12.7213035481795</c:v>
                </c:pt>
                <c:pt idx="4">
                  <c:v>13.7357325730074</c:v>
                </c:pt>
                <c:pt idx="5">
                  <c:v>15.9462131309211</c:v>
                </c:pt>
                <c:pt idx="6">
                  <c:v>17.633055165447</c:v>
                </c:pt>
                <c:pt idx="7">
                  <c:v>19.61462790136079</c:v>
                </c:pt>
                <c:pt idx="8">
                  <c:v>21.5686677556496</c:v>
                </c:pt>
                <c:pt idx="9">
                  <c:v>23.8584524968553</c:v>
                </c:pt>
                <c:pt idx="10">
                  <c:v>26.5111694943602</c:v>
                </c:pt>
                <c:pt idx="11">
                  <c:v>29.3147603103433</c:v>
                </c:pt>
                <c:pt idx="12">
                  <c:v>30.6103387520515</c:v>
                </c:pt>
                <c:pt idx="13">
                  <c:v>32.75419342568119</c:v>
                </c:pt>
                <c:pt idx="14">
                  <c:v>34.95076341615319</c:v>
                </c:pt>
                <c:pt idx="15">
                  <c:v>36.958429880304</c:v>
                </c:pt>
                <c:pt idx="16">
                  <c:v>38.94775041390719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Public TV</c:v>
                </c:pt>
              </c:strCache>
            </c:strRef>
          </c:tx>
          <c:spPr>
            <a:ln w="25400" cap="flat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c:spPr>
          </c:marker>
          <c:cat>
            <c:strRef>
              <c:f>Sheet1!$B$1:$R$1</c:f>
              <c:strCach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strCache>
            </c:strRef>
          </c:cat>
          <c:val>
            <c:numRef>
              <c:f>Sheet1!$B$5:$R$5</c:f>
              <c:numCache>
                <c:formatCode>0.0</c:formatCode>
                <c:ptCount val="17"/>
                <c:pt idx="0">
                  <c:v>17.2172103398567</c:v>
                </c:pt>
                <c:pt idx="1">
                  <c:v>18.0661034495584</c:v>
                </c:pt>
                <c:pt idx="2">
                  <c:v>18.53618967757049</c:v>
                </c:pt>
                <c:pt idx="3">
                  <c:v>19.1007461223338</c:v>
                </c:pt>
                <c:pt idx="4">
                  <c:v>20.08057350139519</c:v>
                </c:pt>
                <c:pt idx="5">
                  <c:v>21.14264467452409</c:v>
                </c:pt>
                <c:pt idx="6">
                  <c:v>21.2682893848086</c:v>
                </c:pt>
                <c:pt idx="7">
                  <c:v>21.4840446629107</c:v>
                </c:pt>
                <c:pt idx="8">
                  <c:v>21.2831943939067</c:v>
                </c:pt>
                <c:pt idx="9">
                  <c:v>21.3667655831911</c:v>
                </c:pt>
                <c:pt idx="10">
                  <c:v>21.53568249699439</c:v>
                </c:pt>
                <c:pt idx="11">
                  <c:v>21.7758841837655</c:v>
                </c:pt>
                <c:pt idx="12">
                  <c:v>21.97556139117259</c:v>
                </c:pt>
                <c:pt idx="13">
                  <c:v>22.0866496140147</c:v>
                </c:pt>
                <c:pt idx="14">
                  <c:v>22.2564580804313</c:v>
                </c:pt>
                <c:pt idx="15">
                  <c:v>22.4104071813955</c:v>
                </c:pt>
                <c:pt idx="16">
                  <c:v>22.6444201874956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Subscription OTT</c:v>
                </c:pt>
              </c:strCache>
            </c:strRef>
          </c:tx>
          <c:spPr>
            <a:ln w="25400" cap="flat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</c:marker>
          <c:cat>
            <c:strRef>
              <c:f>Sheet1!$B$1:$R$1</c:f>
              <c:strCach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strCache>
            </c:strRef>
          </c:cat>
          <c:val>
            <c:numRef>
              <c:f>Sheet1!$B$6:$R$6</c:f>
              <c:numCache>
                <c:formatCode>0.0</c:formatCode>
                <c:ptCount val="17"/>
                <c:pt idx="0">
                  <c:v>0.00286227660059557</c:v>
                </c:pt>
                <c:pt idx="1">
                  <c:v>0.00577387615337367</c:v>
                </c:pt>
                <c:pt idx="2">
                  <c:v>0.0100513222781766</c:v>
                </c:pt>
                <c:pt idx="3">
                  <c:v>0.0125870268729494</c:v>
                </c:pt>
                <c:pt idx="4">
                  <c:v>0.0156646600027858</c:v>
                </c:pt>
                <c:pt idx="5">
                  <c:v>0.0220191090375496</c:v>
                </c:pt>
                <c:pt idx="6">
                  <c:v>0.0500279002002562</c:v>
                </c:pt>
                <c:pt idx="7">
                  <c:v>0.138219592832988</c:v>
                </c:pt>
                <c:pt idx="8">
                  <c:v>0.423547516069198</c:v>
                </c:pt>
                <c:pt idx="9">
                  <c:v>0.953021087418549</c:v>
                </c:pt>
                <c:pt idx="10">
                  <c:v>1.81531046852024</c:v>
                </c:pt>
                <c:pt idx="11">
                  <c:v>2.856386125141059</c:v>
                </c:pt>
                <c:pt idx="12">
                  <c:v>3.79798235938739</c:v>
                </c:pt>
                <c:pt idx="13">
                  <c:v>4.64332911851555</c:v>
                </c:pt>
                <c:pt idx="14">
                  <c:v>5.35130874059017</c:v>
                </c:pt>
                <c:pt idx="15">
                  <c:v>5.93306595254073</c:v>
                </c:pt>
                <c:pt idx="16">
                  <c:v>6.43066014954526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9660568"/>
        <c:axId val="2139716344"/>
      </c:lineChart>
      <c:catAx>
        <c:axId val="2139660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9716344"/>
        <c:crosses val="autoZero"/>
        <c:auto val="1"/>
        <c:lblAlgn val="ctr"/>
        <c:lblOffset val="100"/>
        <c:noMultiLvlLbl val="0"/>
      </c:catAx>
      <c:valAx>
        <c:axId val="2139716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9660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US, Europe:</a:t>
            </a:r>
            <a:r>
              <a:rPr lang="en-GB" baseline="0" dirty="0" smtClean="0"/>
              <a:t> </a:t>
            </a:r>
            <a:r>
              <a:rPr lang="en-GB" dirty="0" err="1" smtClean="0"/>
              <a:t>SVoD</a:t>
            </a:r>
            <a:r>
              <a:rPr lang="en-GB" baseline="0" dirty="0" smtClean="0"/>
              <a:t>-only homes (% of households)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SVoD only homes 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Poland</c:v>
                </c:pt>
                <c:pt idx="1">
                  <c:v>France</c:v>
                </c:pt>
                <c:pt idx="2">
                  <c:v>Netherlands</c:v>
                </c:pt>
                <c:pt idx="3">
                  <c:v>Spain</c:v>
                </c:pt>
                <c:pt idx="4">
                  <c:v>Italy</c:v>
                </c:pt>
                <c:pt idx="5">
                  <c:v>Germany</c:v>
                </c:pt>
                <c:pt idx="6">
                  <c:v>UK</c:v>
                </c:pt>
                <c:pt idx="7">
                  <c:v>Sweden</c:v>
                </c:pt>
                <c:pt idx="8">
                  <c:v>Denmark</c:v>
                </c:pt>
                <c:pt idx="9">
                  <c:v>USA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0.010989010989011</c:v>
                </c:pt>
                <c:pt idx="1">
                  <c:v>0.012</c:v>
                </c:pt>
                <c:pt idx="2">
                  <c:v>0.019</c:v>
                </c:pt>
                <c:pt idx="3">
                  <c:v>0.0159680638722555</c:v>
                </c:pt>
                <c:pt idx="4">
                  <c:v>0.02</c:v>
                </c:pt>
                <c:pt idx="5">
                  <c:v>0.0609390609390609</c:v>
                </c:pt>
                <c:pt idx="6">
                  <c:v>0.0808383233532934</c:v>
                </c:pt>
                <c:pt idx="7">
                  <c:v>0.072</c:v>
                </c:pt>
                <c:pt idx="8">
                  <c:v>0.08</c:v>
                </c:pt>
                <c:pt idx="9">
                  <c:v>0.0933333333333333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C3-4DC5-9609-0081802613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SVoD only homes 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Poland</c:v>
                </c:pt>
                <c:pt idx="1">
                  <c:v>France</c:v>
                </c:pt>
                <c:pt idx="2">
                  <c:v>Netherlands</c:v>
                </c:pt>
                <c:pt idx="3">
                  <c:v>Spain</c:v>
                </c:pt>
                <c:pt idx="4">
                  <c:v>Italy</c:v>
                </c:pt>
                <c:pt idx="5">
                  <c:v>Germany</c:v>
                </c:pt>
                <c:pt idx="6">
                  <c:v>UK</c:v>
                </c:pt>
                <c:pt idx="7">
                  <c:v>Sweden</c:v>
                </c:pt>
                <c:pt idx="8">
                  <c:v>Denmark</c:v>
                </c:pt>
                <c:pt idx="9">
                  <c:v>USA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0.021</c:v>
                </c:pt>
                <c:pt idx="1">
                  <c:v>0.023</c:v>
                </c:pt>
                <c:pt idx="2">
                  <c:v>0.045</c:v>
                </c:pt>
                <c:pt idx="3">
                  <c:v>0.0548902195608782</c:v>
                </c:pt>
                <c:pt idx="4">
                  <c:v>0.059</c:v>
                </c:pt>
                <c:pt idx="5">
                  <c:v>0.092814371257485</c:v>
                </c:pt>
                <c:pt idx="6">
                  <c:v>0.101796407185629</c:v>
                </c:pt>
                <c:pt idx="7">
                  <c:v>0.103896103896104</c:v>
                </c:pt>
                <c:pt idx="8">
                  <c:v>0.109</c:v>
                </c:pt>
                <c:pt idx="9">
                  <c:v>0.112956810631229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3C3-4DC5-9609-0081802613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9410840"/>
        <c:axId val="2129387128"/>
      </c:barChart>
      <c:catAx>
        <c:axId val="2129410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9387128"/>
        <c:crosses val="autoZero"/>
        <c:auto val="1"/>
        <c:lblAlgn val="ctr"/>
        <c:lblOffset val="100"/>
        <c:noMultiLvlLbl val="0"/>
      </c:catAx>
      <c:valAx>
        <c:axId val="2129387128"/>
        <c:scaling>
          <c:orientation val="minMax"/>
          <c:max val="0.22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% of</a:t>
                </a:r>
                <a:r>
                  <a:rPr lang="en-GB" baseline="0" dirty="0"/>
                  <a:t> homes</a:t>
                </a:r>
                <a:endParaRPr lang="en-GB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9410840"/>
        <c:crosses val="autoZero"/>
        <c:crossBetween val="between"/>
        <c:majorUnit val="0.0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US, Europe: Daily viewing time (minutes) by</a:t>
            </a:r>
            <a:r>
              <a:rPr lang="en-GB" baseline="0" dirty="0" smtClean="0"/>
              <a:t> age group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Linear Broadcast</c:v>
                </c:pt>
              </c:strCache>
            </c:strRef>
          </c:tx>
          <c:spPr>
            <a:ln w="25400" cap="flat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15"/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38.0</c:v>
                </c:pt>
                <c:pt idx="1">
                  <c:v>46.0</c:v>
                </c:pt>
                <c:pt idx="2">
                  <c:v>60.0</c:v>
                </c:pt>
                <c:pt idx="3">
                  <c:v>84.0</c:v>
                </c:pt>
                <c:pt idx="4">
                  <c:v>102.0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DVR</c:v>
                </c:pt>
              </c:strCache>
            </c:strRef>
          </c:tx>
          <c:spPr>
            <a:ln w="25400" cap="flat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circle"/>
            <c:size val="15"/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9.0</c:v>
                </c:pt>
                <c:pt idx="1">
                  <c:v>14.0</c:v>
                </c:pt>
                <c:pt idx="2">
                  <c:v>17.0</c:v>
                </c:pt>
                <c:pt idx="3">
                  <c:v>17.0</c:v>
                </c:pt>
                <c:pt idx="4">
                  <c:v>17.0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On-demand</c:v>
                </c:pt>
              </c:strCache>
            </c:strRef>
          </c:tx>
          <c:spPr>
            <a:ln w="25400" cap="flat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circle"/>
            <c:size val="15"/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69.0</c:v>
                </c:pt>
                <c:pt idx="1">
                  <c:v>55.0</c:v>
                </c:pt>
                <c:pt idx="2">
                  <c:v>44.0</c:v>
                </c:pt>
                <c:pt idx="3">
                  <c:v>31.0</c:v>
                </c:pt>
                <c:pt idx="4">
                  <c:v>23.0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9182600"/>
        <c:axId val="2129179576"/>
      </c:lineChart>
      <c:catAx>
        <c:axId val="2129182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9179576"/>
        <c:crosses val="autoZero"/>
        <c:auto val="1"/>
        <c:lblAlgn val="ctr"/>
        <c:lblOffset val="100"/>
        <c:noMultiLvlLbl val="0"/>
      </c:catAx>
      <c:valAx>
        <c:axId val="2129179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9182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US,</a:t>
            </a:r>
            <a:r>
              <a:rPr lang="en-GB" baseline="0" dirty="0" smtClean="0"/>
              <a:t> Europe: OTT-first consumers vs average, by age (% of respondents)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Online video is the main way I watch TV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0.253566796368353</c:v>
                </c:pt>
                <c:pt idx="1">
                  <c:v>0.307717250324254</c:v>
                </c:pt>
                <c:pt idx="2">
                  <c:v>0.219520103761349</c:v>
                </c:pt>
                <c:pt idx="3">
                  <c:v>0.139753566796368</c:v>
                </c:pt>
                <c:pt idx="4">
                  <c:v>0.0794422827496758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0.135939878234399</c:v>
                </c:pt>
                <c:pt idx="1">
                  <c:v>0.208523592085236</c:v>
                </c:pt>
                <c:pt idx="2">
                  <c:v>0.222697869101979</c:v>
                </c:pt>
                <c:pt idx="3">
                  <c:v>0.232020547945205</c:v>
                </c:pt>
                <c:pt idx="4">
                  <c:v>0.200818112633181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40088504"/>
        <c:axId val="2130663064"/>
      </c:barChart>
      <c:catAx>
        <c:axId val="214008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0663064"/>
        <c:crosses val="autoZero"/>
        <c:auto val="1"/>
        <c:lblAlgn val="ctr"/>
        <c:lblOffset val="100"/>
        <c:noMultiLvlLbl val="0"/>
      </c:catAx>
      <c:valAx>
        <c:axId val="21306630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40088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FBC35-8EED-437D-81A5-C8AB04109EA8}" type="datetimeFigureOut">
              <a:rPr lang="en-GB" smtClean="0"/>
              <a:t>05/07/16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AD035-6B67-4BD4-A0ED-17C7FF505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59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widescreen_title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73747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694508"/>
            <a:ext cx="10972800" cy="660713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chemeClr val="bg1"/>
                </a:solidFill>
              </a:defRPr>
            </a:lvl2pPr>
            <a:lvl3pPr marL="121917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2168" y="5360697"/>
            <a:ext cx="10972800" cy="52605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>
                <a:solidFill>
                  <a:schemeClr val="bg1"/>
                </a:solidFill>
              </a:defRPr>
            </a:lvl2pPr>
            <a:lvl3pPr marL="121917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2164" y="5898579"/>
            <a:ext cx="10972800" cy="412576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>
                <a:solidFill>
                  <a:schemeClr val="bg1"/>
                </a:solidFill>
              </a:defRPr>
            </a:lvl2pPr>
            <a:lvl3pPr marL="121917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01/01/01</a:t>
            </a:r>
          </a:p>
        </p:txBody>
      </p:sp>
    </p:spTree>
    <p:extLst>
      <p:ext uri="{BB962C8B-B14F-4D97-AF65-F5344CB8AC3E}">
        <p14:creationId xmlns:p14="http://schemas.microsoft.com/office/powerpoint/2010/main" val="2434642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with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872125"/>
          </a:xfrm>
        </p:spPr>
        <p:txBody>
          <a:bodyPr anchor="t">
            <a:noAutofit/>
          </a:bodyPr>
          <a:lstStyle>
            <a:lvl1pPr algn="l">
              <a:defRPr sz="2400" b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2786903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345804"/>
            <a:ext cx="4011084" cy="3565003"/>
          </a:xfrm>
        </p:spPr>
        <p:txBody>
          <a:bodyPr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82438" y="2124653"/>
            <a:ext cx="3615943" cy="0"/>
          </a:xfrm>
          <a:prstGeom prst="line">
            <a:avLst/>
          </a:prstGeom>
          <a:ln w="6350" cmpd="sng">
            <a:solidFill>
              <a:srgbClr val="4CBED1"/>
            </a:solidFill>
            <a:prstDash val="sys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766733" y="3123905"/>
            <a:ext cx="6815667" cy="2786903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43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289" y="273050"/>
            <a:ext cx="4011084" cy="1872125"/>
          </a:xfrm>
        </p:spPr>
        <p:txBody>
          <a:bodyPr anchor="t">
            <a:noAutofit/>
          </a:bodyPr>
          <a:lstStyle>
            <a:lvl1pPr algn="l">
              <a:defRPr sz="2400" b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280" y="273051"/>
            <a:ext cx="6815667" cy="5637756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5289" y="2345804"/>
            <a:ext cx="4011084" cy="3565003"/>
          </a:xfrm>
        </p:spPr>
        <p:txBody>
          <a:bodyPr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758125" y="2124653"/>
            <a:ext cx="3615943" cy="0"/>
          </a:xfrm>
          <a:prstGeom prst="line">
            <a:avLst/>
          </a:prstGeom>
          <a:ln w="6350" cmpd="sng">
            <a:solidFill>
              <a:srgbClr val="4CBED1"/>
            </a:solidFill>
            <a:prstDash val="sys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131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with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289" y="273050"/>
            <a:ext cx="4011084" cy="1872125"/>
          </a:xfrm>
        </p:spPr>
        <p:txBody>
          <a:bodyPr anchor="t">
            <a:noAutofit/>
          </a:bodyPr>
          <a:lstStyle>
            <a:lvl1pPr algn="l">
              <a:defRPr sz="2400" b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280" y="273051"/>
            <a:ext cx="6815667" cy="2788800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5289" y="2345804"/>
            <a:ext cx="4011084" cy="3565003"/>
          </a:xfrm>
        </p:spPr>
        <p:txBody>
          <a:bodyPr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758125" y="2124653"/>
            <a:ext cx="3615943" cy="0"/>
          </a:xfrm>
          <a:prstGeom prst="line">
            <a:avLst/>
          </a:prstGeom>
          <a:ln w="6350" cmpd="sng">
            <a:solidFill>
              <a:srgbClr val="4CBED1"/>
            </a:solidFill>
            <a:prstDash val="sys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22091" y="3135857"/>
            <a:ext cx="6815667" cy="2788800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50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1560"/>
            <a:ext cx="10972800" cy="2116275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82438" y="1167813"/>
            <a:ext cx="10428599" cy="0"/>
          </a:xfrm>
          <a:prstGeom prst="line">
            <a:avLst/>
          </a:prstGeom>
          <a:ln w="6350" cmpd="sng">
            <a:solidFill>
              <a:srgbClr val="4CBED1"/>
            </a:solidFill>
            <a:prstDash val="sys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982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09600" y="3789081"/>
            <a:ext cx="10972800" cy="2116275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88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158" y="1481560"/>
            <a:ext cx="4625788" cy="2116275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82438" y="1167813"/>
            <a:ext cx="10428599" cy="0"/>
          </a:xfrm>
          <a:prstGeom prst="line">
            <a:avLst/>
          </a:prstGeom>
          <a:ln w="6350" cmpd="sng">
            <a:solidFill>
              <a:srgbClr val="4CBED1"/>
            </a:solidFill>
            <a:prstDash val="sys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982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1231158" y="3789081"/>
            <a:ext cx="4625788" cy="2116275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51389" y="1481560"/>
            <a:ext cx="4625788" cy="2116275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251389" y="3789081"/>
            <a:ext cx="4625788" cy="2116275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37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d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298" y="1481560"/>
            <a:ext cx="4625788" cy="2116275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82438" y="1167813"/>
            <a:ext cx="10428599" cy="0"/>
          </a:xfrm>
          <a:prstGeom prst="line">
            <a:avLst/>
          </a:prstGeom>
          <a:ln w="6350" cmpd="sng">
            <a:solidFill>
              <a:srgbClr val="4CBED1"/>
            </a:solidFill>
            <a:prstDash val="sys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982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142512" y="6343651"/>
            <a:ext cx="816000" cy="287867"/>
          </a:xfrm>
        </p:spPr>
        <p:txBody>
          <a:bodyPr rIns="0">
            <a:noAutofit/>
          </a:bodyPr>
          <a:lstStyle>
            <a:lvl1pPr marL="0" indent="0">
              <a:buNone/>
              <a:defRPr lang="en-US" sz="1067" kern="1200" dirty="0" smtClean="0">
                <a:solidFill>
                  <a:schemeClr val="bg1">
                    <a:lumMod val="65000"/>
                  </a:schemeClr>
                </a:solidFill>
                <a:latin typeface="Karla"/>
                <a:ea typeface="+mn-ea"/>
                <a:cs typeface="Karla"/>
              </a:defRPr>
            </a:lvl1pPr>
            <a:lvl2pPr>
              <a:defRPr lang="en-US" sz="1067" kern="1200" dirty="0" smtClean="0">
                <a:solidFill>
                  <a:schemeClr val="bg1">
                    <a:lumMod val="65000"/>
                  </a:schemeClr>
                </a:solidFill>
                <a:latin typeface="Karla"/>
                <a:ea typeface="+mn-ea"/>
                <a:cs typeface="Karla"/>
              </a:defRPr>
            </a:lvl2pPr>
            <a:lvl3pPr>
              <a:defRPr lang="en-US" sz="1067" kern="1200" dirty="0" smtClean="0">
                <a:solidFill>
                  <a:schemeClr val="bg1">
                    <a:lumMod val="65000"/>
                  </a:schemeClr>
                </a:solidFill>
                <a:latin typeface="Karla"/>
                <a:ea typeface="+mn-ea"/>
                <a:cs typeface="Karla"/>
              </a:defRPr>
            </a:lvl3pPr>
            <a:lvl4pPr>
              <a:defRPr lang="en-US" sz="1067" kern="1200" dirty="0" smtClean="0">
                <a:solidFill>
                  <a:schemeClr val="bg1">
                    <a:lumMod val="65000"/>
                  </a:schemeClr>
                </a:solidFill>
                <a:latin typeface="Karla"/>
                <a:ea typeface="+mn-ea"/>
                <a:cs typeface="Karla"/>
              </a:defRPr>
            </a:lvl4pPr>
            <a:lvl5pPr>
              <a:defRPr lang="en-GB" sz="1067" kern="1200" dirty="0">
                <a:solidFill>
                  <a:schemeClr val="bg1">
                    <a:lumMod val="65000"/>
                  </a:schemeClr>
                </a:solidFill>
                <a:latin typeface="Karla"/>
                <a:ea typeface="+mn-ea"/>
                <a:cs typeface="Karla"/>
              </a:defRPr>
            </a:lvl5pPr>
          </a:lstStyle>
          <a:p>
            <a:pPr lvl="0"/>
            <a:r>
              <a:rPr lang="en-US" dirty="0"/>
              <a:t>Section 1 /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979046" y="6343917"/>
            <a:ext cx="1956341" cy="287867"/>
          </a:xfrm>
        </p:spPr>
        <p:txBody>
          <a:bodyPr lIns="0">
            <a:noAutofit/>
          </a:bodyPr>
          <a:lstStyle>
            <a:lvl1pPr marL="0" indent="0" algn="l">
              <a:buNone/>
              <a:defRPr lang="en-US" sz="1067" kern="1200" dirty="0" smtClean="0">
                <a:solidFill>
                  <a:schemeClr val="bg1"/>
                </a:solidFill>
                <a:latin typeface="Karla"/>
                <a:ea typeface="+mn-ea"/>
                <a:cs typeface="Karla"/>
              </a:defRPr>
            </a:lvl1pPr>
            <a:lvl2pPr>
              <a:defRPr lang="en-US" sz="1067" kern="1200" dirty="0" smtClean="0">
                <a:solidFill>
                  <a:schemeClr val="bg1">
                    <a:lumMod val="65000"/>
                  </a:schemeClr>
                </a:solidFill>
                <a:latin typeface="Karla"/>
                <a:ea typeface="+mn-ea"/>
                <a:cs typeface="Karla"/>
              </a:defRPr>
            </a:lvl2pPr>
            <a:lvl3pPr>
              <a:defRPr lang="en-US" sz="1067" kern="1200" dirty="0" smtClean="0">
                <a:solidFill>
                  <a:schemeClr val="bg1">
                    <a:lumMod val="65000"/>
                  </a:schemeClr>
                </a:solidFill>
                <a:latin typeface="Karla"/>
                <a:ea typeface="+mn-ea"/>
                <a:cs typeface="Karla"/>
              </a:defRPr>
            </a:lvl3pPr>
            <a:lvl4pPr>
              <a:defRPr lang="en-US" sz="1067" kern="1200" dirty="0" smtClean="0">
                <a:solidFill>
                  <a:schemeClr val="bg1">
                    <a:lumMod val="65000"/>
                  </a:schemeClr>
                </a:solidFill>
                <a:latin typeface="Karla"/>
                <a:ea typeface="+mn-ea"/>
                <a:cs typeface="Karla"/>
              </a:defRPr>
            </a:lvl4pPr>
            <a:lvl5pPr>
              <a:defRPr lang="en-GB" sz="1067" kern="1200" dirty="0">
                <a:solidFill>
                  <a:schemeClr val="bg1">
                    <a:lumMod val="65000"/>
                  </a:schemeClr>
                </a:solidFill>
                <a:latin typeface="Karla"/>
                <a:ea typeface="+mn-ea"/>
                <a:cs typeface="Karla"/>
              </a:defRPr>
            </a:lvl5pPr>
          </a:lstStyle>
          <a:p>
            <a:pPr lvl="0"/>
            <a:r>
              <a:rPr lang="en-US" dirty="0"/>
              <a:t>Section Name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1195298" y="3789081"/>
            <a:ext cx="4625788" cy="2116275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884899" y="1481560"/>
            <a:ext cx="4625788" cy="2116275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884899" y="3789081"/>
            <a:ext cx="4625788" cy="2116275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 rot="16200000">
            <a:off x="-126840" y="2275696"/>
            <a:ext cx="2116275" cy="528000"/>
          </a:xfrm>
        </p:spPr>
        <p:txBody>
          <a:bodyPr anchor="b">
            <a:noAutofit/>
          </a:bodyPr>
          <a:lstStyle>
            <a:lvl1pPr marL="0" indent="0" algn="r">
              <a:buNone/>
              <a:defRPr lang="en-GB" sz="1600" b="0" kern="1200" dirty="0" smtClean="0">
                <a:solidFill>
                  <a:srgbClr val="4CBED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 rot="16200000">
            <a:off x="-126840" y="4583217"/>
            <a:ext cx="2116275" cy="528000"/>
          </a:xfrm>
        </p:spPr>
        <p:txBody>
          <a:bodyPr anchor="b">
            <a:noAutofit/>
          </a:bodyPr>
          <a:lstStyle>
            <a:lvl1pPr marL="0" indent="0" algn="r">
              <a:buNone/>
              <a:defRPr lang="en-GB" sz="1600" b="0" kern="1200" dirty="0" smtClean="0">
                <a:solidFill>
                  <a:srgbClr val="4CBED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8"/>
          </p:nvPr>
        </p:nvSpPr>
        <p:spPr>
          <a:xfrm rot="16200000">
            <a:off x="5554949" y="2270611"/>
            <a:ext cx="2116275" cy="528000"/>
          </a:xfrm>
        </p:spPr>
        <p:txBody>
          <a:bodyPr anchor="b">
            <a:noAutofit/>
          </a:bodyPr>
          <a:lstStyle>
            <a:lvl1pPr marL="0" indent="0" algn="r">
              <a:buNone/>
              <a:defRPr lang="en-GB" sz="1600" b="0" kern="1200" dirty="0" smtClean="0">
                <a:solidFill>
                  <a:srgbClr val="4CBED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9"/>
          </p:nvPr>
        </p:nvSpPr>
        <p:spPr>
          <a:xfrm rot="16200000">
            <a:off x="5554949" y="4578132"/>
            <a:ext cx="2116275" cy="528000"/>
          </a:xfrm>
        </p:spPr>
        <p:txBody>
          <a:bodyPr anchor="b">
            <a:noAutofit/>
          </a:bodyPr>
          <a:lstStyle>
            <a:lvl1pPr marL="0" indent="0" algn="r">
              <a:buNone/>
              <a:defRPr lang="en-GB" sz="1600" b="0" kern="1200" dirty="0" smtClean="0">
                <a:solidFill>
                  <a:srgbClr val="4CBED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6884899" y="1481560"/>
            <a:ext cx="0" cy="2116275"/>
          </a:xfrm>
          <a:prstGeom prst="line">
            <a:avLst/>
          </a:prstGeom>
          <a:ln w="6350" cmpd="sng">
            <a:solidFill>
              <a:srgbClr val="4CBED1"/>
            </a:solidFill>
            <a:prstDash val="sys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6884899" y="3801035"/>
            <a:ext cx="0" cy="2116275"/>
          </a:xfrm>
          <a:prstGeom prst="line">
            <a:avLst/>
          </a:prstGeom>
          <a:ln w="6350" cmpd="sng">
            <a:solidFill>
              <a:srgbClr val="4CBED1"/>
            </a:solidFill>
            <a:prstDash val="sys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1207257" y="1481560"/>
            <a:ext cx="0" cy="2116275"/>
          </a:xfrm>
          <a:prstGeom prst="line">
            <a:avLst/>
          </a:prstGeom>
          <a:ln w="6350" cmpd="sng">
            <a:solidFill>
              <a:srgbClr val="4CBED1"/>
            </a:solidFill>
            <a:prstDash val="sys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1207257" y="3801035"/>
            <a:ext cx="0" cy="2116275"/>
          </a:xfrm>
          <a:prstGeom prst="line">
            <a:avLst/>
          </a:prstGeom>
          <a:ln w="6350" cmpd="sng">
            <a:solidFill>
              <a:srgbClr val="4CBED1"/>
            </a:solidFill>
            <a:prstDash val="sys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136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82438" y="1167813"/>
            <a:ext cx="10428599" cy="0"/>
          </a:xfrm>
          <a:prstGeom prst="line">
            <a:avLst/>
          </a:prstGeom>
          <a:ln w="6350" cmpd="sng">
            <a:solidFill>
              <a:srgbClr val="4CBED1"/>
            </a:solidFill>
            <a:prstDash val="sys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060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733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8976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89717" y="5367338"/>
            <a:ext cx="7315200" cy="1"/>
          </a:xfrm>
          <a:prstGeom prst="line">
            <a:avLst/>
          </a:prstGeom>
          <a:ln w="6350" cmpd="sng">
            <a:solidFill>
              <a:srgbClr val="4CBED1"/>
            </a:solidFill>
            <a:prstDash val="sys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024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widescreen_title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73747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06651" y="5091207"/>
            <a:ext cx="6347884" cy="1064559"/>
          </a:xfrm>
        </p:spPr>
        <p:txBody>
          <a:bodyPr>
            <a:noAutofit/>
          </a:bodyPr>
          <a:lstStyle>
            <a:lvl1pPr marL="0" indent="0">
              <a:buNone/>
              <a:defRPr lang="en-US" sz="2667" kern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  <a:lvl2pPr marL="609585" indent="0">
              <a:buNone/>
              <a:defRPr lang="en-US" sz="2667" kern="1200" baseline="0" dirty="0" smtClean="0">
                <a:solidFill>
                  <a:schemeClr val="bg1"/>
                </a:solidFill>
                <a:latin typeface="Aleo Light"/>
                <a:ea typeface="ＭＳ Ｐゴシック" pitchFamily="34" charset="-128"/>
                <a:cs typeface="Aleo Light"/>
              </a:defRPr>
            </a:lvl2pPr>
            <a:lvl3pPr>
              <a:defRPr lang="en-US" sz="2667" kern="1200" baseline="0" dirty="0" smtClean="0">
                <a:solidFill>
                  <a:schemeClr val="bg1"/>
                </a:solidFill>
                <a:latin typeface="Aleo Light"/>
                <a:ea typeface="ＭＳ Ｐゴシック" pitchFamily="34" charset="-128"/>
                <a:cs typeface="Aleo Light"/>
              </a:defRPr>
            </a:lvl3pPr>
            <a:lvl4pPr>
              <a:defRPr lang="en-US" sz="2667" kern="1200" baseline="0" dirty="0" smtClean="0">
                <a:solidFill>
                  <a:schemeClr val="bg1"/>
                </a:solidFill>
                <a:latin typeface="Aleo Light"/>
                <a:ea typeface="ＭＳ Ｐゴシック" pitchFamily="34" charset="-128"/>
                <a:cs typeface="Aleo Light"/>
              </a:defRPr>
            </a:lvl4pPr>
            <a:lvl5pPr>
              <a:defRPr lang="en-GB" sz="2667" kern="1200" baseline="0" dirty="0" smtClean="0">
                <a:solidFill>
                  <a:schemeClr val="bg1"/>
                </a:solidFill>
                <a:latin typeface="Aleo Light"/>
                <a:ea typeface="ＭＳ Ｐゴシック" pitchFamily="34" charset="-128"/>
                <a:cs typeface="Aleo Light"/>
              </a:defRPr>
            </a:lvl5pPr>
          </a:lstStyle>
          <a:p>
            <a:pPr lvl="0"/>
            <a:r>
              <a:rPr lang="en-US" dirty="0"/>
              <a:t>Thanks </a:t>
            </a:r>
            <a:br>
              <a:rPr lang="en-US" dirty="0"/>
            </a:br>
            <a:r>
              <a:rPr lang="en-US" dirty="0"/>
              <a:t>email@email.com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27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widescreen_title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73747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06651" y="5091207"/>
            <a:ext cx="6347884" cy="1064559"/>
          </a:xfrm>
        </p:spPr>
        <p:txBody>
          <a:bodyPr>
            <a:noAutofit/>
          </a:bodyPr>
          <a:lstStyle>
            <a:lvl1pPr marL="0" indent="0">
              <a:buNone/>
              <a:defRPr lang="en-US" sz="2667" kern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  <a:lvl2pPr marL="609585" indent="0">
              <a:buNone/>
              <a:defRPr lang="en-US" sz="2667" kern="1200" baseline="0" dirty="0" smtClean="0">
                <a:solidFill>
                  <a:schemeClr val="bg1"/>
                </a:solidFill>
                <a:latin typeface="Aleo Light"/>
                <a:ea typeface="ＭＳ Ｐゴシック" pitchFamily="34" charset="-128"/>
                <a:cs typeface="Aleo Light"/>
              </a:defRPr>
            </a:lvl2pPr>
            <a:lvl3pPr>
              <a:defRPr lang="en-US" sz="2667" kern="1200" baseline="0" dirty="0" smtClean="0">
                <a:solidFill>
                  <a:schemeClr val="bg1"/>
                </a:solidFill>
                <a:latin typeface="Aleo Light"/>
                <a:ea typeface="ＭＳ Ｐゴシック" pitchFamily="34" charset="-128"/>
                <a:cs typeface="Aleo Light"/>
              </a:defRPr>
            </a:lvl3pPr>
            <a:lvl4pPr>
              <a:defRPr lang="en-US" sz="2667" kern="1200" baseline="0" dirty="0" smtClean="0">
                <a:solidFill>
                  <a:schemeClr val="bg1"/>
                </a:solidFill>
                <a:latin typeface="Aleo Light"/>
                <a:ea typeface="ＭＳ Ｐゴシック" pitchFamily="34" charset="-128"/>
                <a:cs typeface="Aleo Light"/>
              </a:defRPr>
            </a:lvl4pPr>
            <a:lvl5pPr>
              <a:defRPr lang="en-GB" sz="2667" kern="1200" baseline="0" dirty="0" smtClean="0">
                <a:solidFill>
                  <a:schemeClr val="bg1"/>
                </a:solidFill>
                <a:latin typeface="Aleo Light"/>
                <a:ea typeface="ＭＳ Ｐゴシック" pitchFamily="34" charset="-128"/>
                <a:cs typeface="Aleo Light"/>
              </a:defRPr>
            </a:lvl5pPr>
          </a:lstStyle>
          <a:p>
            <a:pPr lvl="0"/>
            <a:r>
              <a:rPr lang="en-US" dirty="0"/>
              <a:t>Section 1.0 / </a:t>
            </a:r>
            <a:br>
              <a:rPr lang="en-US" dirty="0"/>
            </a:br>
            <a:r>
              <a:rPr lang="en-US" dirty="0"/>
              <a:t>Section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56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widescree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358" y="0"/>
            <a:ext cx="1228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85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44668408-B560-4742-9A7D-7E9DB0CF700D}" type="datetimeFigureOut">
              <a:rPr lang="en-US" smtClean="0"/>
              <a:t>05/07/16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0CE8F09B-E934-964F-B0BA-4172AB879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6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widescreen_title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73747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111199"/>
            <a:ext cx="10972800" cy="1139133"/>
          </a:xfrm>
        </p:spPr>
        <p:txBody>
          <a:bodyPr anchor="t">
            <a:normAutofit/>
          </a:bodyPr>
          <a:lstStyle>
            <a:lvl1pPr marL="0" indent="0">
              <a:buNone/>
              <a:defRPr sz="2667" baseline="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chemeClr val="bg1"/>
                </a:solidFill>
              </a:defRPr>
            </a:lvl2pPr>
            <a:lvl3pPr marL="121917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1.0 / Section Name</a:t>
            </a:r>
          </a:p>
        </p:txBody>
      </p:sp>
    </p:spTree>
    <p:extLst>
      <p:ext uri="{BB962C8B-B14F-4D97-AF65-F5344CB8AC3E}">
        <p14:creationId xmlns:p14="http://schemas.microsoft.com/office/powerpoint/2010/main" val="266339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1560"/>
            <a:ext cx="10972800" cy="442924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82438" y="1167813"/>
            <a:ext cx="10428599" cy="0"/>
          </a:xfrm>
          <a:prstGeom prst="line">
            <a:avLst/>
          </a:prstGeom>
          <a:ln w="6350" cmpd="sng">
            <a:solidFill>
              <a:srgbClr val="4CBED1"/>
            </a:solidFill>
            <a:prstDash val="sys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982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94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43293"/>
            <a:ext cx="5384800" cy="4382945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43293"/>
            <a:ext cx="5384800" cy="4382945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82438" y="1167813"/>
            <a:ext cx="10428599" cy="0"/>
          </a:xfrm>
          <a:prstGeom prst="line">
            <a:avLst/>
          </a:prstGeom>
          <a:ln w="6350" cmpd="sng">
            <a:solidFill>
              <a:srgbClr val="4CBED1"/>
            </a:solidFill>
            <a:prstDash val="sys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79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782438" y="1167813"/>
            <a:ext cx="10428599" cy="0"/>
          </a:xfrm>
          <a:prstGeom prst="line">
            <a:avLst/>
          </a:prstGeom>
          <a:ln w="6350" cmpd="sng">
            <a:solidFill>
              <a:srgbClr val="4CBED1"/>
            </a:solidFill>
            <a:prstDash val="sys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8102279" y="1541930"/>
            <a:ext cx="3503264" cy="43843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67"/>
            </a:lvl2pPr>
            <a:lvl3pPr>
              <a:defRPr sz="1400"/>
            </a:lvl3pPr>
            <a:lvl4pPr>
              <a:defRPr sz="1333"/>
            </a:lvl4pPr>
            <a:lvl5pPr>
              <a:defRPr sz="13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15"/>
          </p:nvPr>
        </p:nvSpPr>
        <p:spPr>
          <a:xfrm>
            <a:off x="4355940" y="1541930"/>
            <a:ext cx="3503264" cy="43843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67"/>
            </a:lvl2pPr>
            <a:lvl3pPr>
              <a:defRPr sz="1400"/>
            </a:lvl3pPr>
            <a:lvl4pPr>
              <a:defRPr sz="1333"/>
            </a:lvl4pPr>
            <a:lvl5pPr>
              <a:defRPr sz="13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Content Placeholder 3"/>
          <p:cNvSpPr>
            <a:spLocks noGrp="1"/>
          </p:cNvSpPr>
          <p:nvPr>
            <p:ph sz="half" idx="17"/>
          </p:nvPr>
        </p:nvSpPr>
        <p:spPr>
          <a:xfrm>
            <a:off x="609600" y="1541930"/>
            <a:ext cx="3503264" cy="43843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67"/>
            </a:lvl2pPr>
            <a:lvl3pPr>
              <a:defRPr sz="1400"/>
            </a:lvl3pPr>
            <a:lvl4pPr>
              <a:defRPr sz="1333"/>
            </a:lvl4pPr>
            <a:lvl5pPr>
              <a:defRPr sz="13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982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7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525876"/>
          </a:xfrm>
        </p:spPr>
        <p:txBody>
          <a:bodyPr anchor="b">
            <a:normAutofit/>
          </a:bodyPr>
          <a:lstStyle>
            <a:lvl1pPr marL="0" indent="0">
              <a:buNone/>
              <a:defRPr lang="en-GB" sz="1867" b="0" kern="1200" dirty="0" smtClean="0">
                <a:solidFill>
                  <a:srgbClr val="4CBED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63483"/>
            <a:ext cx="5386917" cy="3762755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400"/>
            </a:lvl4pPr>
            <a:lvl5pPr>
              <a:defRPr sz="1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525876"/>
          </a:xfrm>
        </p:spPr>
        <p:txBody>
          <a:bodyPr anchor="b">
            <a:normAutofit/>
          </a:bodyPr>
          <a:lstStyle>
            <a:lvl1pPr marL="0" indent="0">
              <a:buNone/>
              <a:defRPr lang="en-GB" sz="1867" b="0" kern="1200" dirty="0" smtClean="0">
                <a:solidFill>
                  <a:srgbClr val="4CBED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63483"/>
            <a:ext cx="5389033" cy="3762755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400"/>
            </a:lvl4pPr>
            <a:lvl5pPr>
              <a:defRPr sz="1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82438" y="1167813"/>
            <a:ext cx="10428599" cy="0"/>
          </a:xfrm>
          <a:prstGeom prst="line">
            <a:avLst/>
          </a:prstGeom>
          <a:ln w="6350" cmpd="sng">
            <a:solidFill>
              <a:srgbClr val="4CBED1"/>
            </a:solidFill>
            <a:prstDash val="sys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982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142512" y="6343651"/>
            <a:ext cx="816000" cy="287867"/>
          </a:xfrm>
        </p:spPr>
        <p:txBody>
          <a:bodyPr rIns="0">
            <a:noAutofit/>
          </a:bodyPr>
          <a:lstStyle>
            <a:lvl1pPr marL="0" indent="0">
              <a:buNone/>
              <a:defRPr lang="en-US" sz="1067" kern="1200" dirty="0" smtClean="0">
                <a:solidFill>
                  <a:schemeClr val="bg1">
                    <a:lumMod val="65000"/>
                  </a:schemeClr>
                </a:solidFill>
                <a:latin typeface="Karla"/>
                <a:ea typeface="+mn-ea"/>
                <a:cs typeface="Karla"/>
              </a:defRPr>
            </a:lvl1pPr>
            <a:lvl2pPr>
              <a:defRPr lang="en-US" sz="1067" kern="1200" dirty="0" smtClean="0">
                <a:solidFill>
                  <a:schemeClr val="bg1">
                    <a:lumMod val="65000"/>
                  </a:schemeClr>
                </a:solidFill>
                <a:latin typeface="Karla"/>
                <a:ea typeface="+mn-ea"/>
                <a:cs typeface="Karla"/>
              </a:defRPr>
            </a:lvl2pPr>
            <a:lvl3pPr>
              <a:defRPr lang="en-US" sz="1067" kern="1200" dirty="0" smtClean="0">
                <a:solidFill>
                  <a:schemeClr val="bg1">
                    <a:lumMod val="65000"/>
                  </a:schemeClr>
                </a:solidFill>
                <a:latin typeface="Karla"/>
                <a:ea typeface="+mn-ea"/>
                <a:cs typeface="Karla"/>
              </a:defRPr>
            </a:lvl3pPr>
            <a:lvl4pPr>
              <a:defRPr lang="en-US" sz="1067" kern="1200" dirty="0" smtClean="0">
                <a:solidFill>
                  <a:schemeClr val="bg1">
                    <a:lumMod val="65000"/>
                  </a:schemeClr>
                </a:solidFill>
                <a:latin typeface="Karla"/>
                <a:ea typeface="+mn-ea"/>
                <a:cs typeface="Karla"/>
              </a:defRPr>
            </a:lvl4pPr>
            <a:lvl5pPr>
              <a:defRPr lang="en-GB" sz="1067" kern="1200" dirty="0">
                <a:solidFill>
                  <a:schemeClr val="bg1">
                    <a:lumMod val="65000"/>
                  </a:schemeClr>
                </a:solidFill>
                <a:latin typeface="Karla"/>
                <a:ea typeface="+mn-ea"/>
                <a:cs typeface="Karla"/>
              </a:defRPr>
            </a:lvl5pPr>
          </a:lstStyle>
          <a:p>
            <a:pPr lvl="0"/>
            <a:r>
              <a:rPr lang="en-US" dirty="0"/>
              <a:t>Section 1 /</a:t>
            </a:r>
            <a:endParaRPr lang="en-GB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979046" y="6343917"/>
            <a:ext cx="1956341" cy="287867"/>
          </a:xfrm>
        </p:spPr>
        <p:txBody>
          <a:bodyPr lIns="0">
            <a:noAutofit/>
          </a:bodyPr>
          <a:lstStyle>
            <a:lvl1pPr marL="0" indent="0" algn="l">
              <a:buNone/>
              <a:defRPr lang="en-US" sz="1067" kern="1200" dirty="0" smtClean="0">
                <a:solidFill>
                  <a:schemeClr val="bg1"/>
                </a:solidFill>
                <a:latin typeface="Karla"/>
                <a:ea typeface="+mn-ea"/>
                <a:cs typeface="Karla"/>
              </a:defRPr>
            </a:lvl1pPr>
            <a:lvl2pPr>
              <a:defRPr lang="en-US" sz="1067" kern="1200" dirty="0" smtClean="0">
                <a:solidFill>
                  <a:schemeClr val="bg1">
                    <a:lumMod val="65000"/>
                  </a:schemeClr>
                </a:solidFill>
                <a:latin typeface="Karla"/>
                <a:ea typeface="+mn-ea"/>
                <a:cs typeface="Karla"/>
              </a:defRPr>
            </a:lvl2pPr>
            <a:lvl3pPr>
              <a:defRPr lang="en-US" sz="1067" kern="1200" dirty="0" smtClean="0">
                <a:solidFill>
                  <a:schemeClr val="bg1">
                    <a:lumMod val="65000"/>
                  </a:schemeClr>
                </a:solidFill>
                <a:latin typeface="Karla"/>
                <a:ea typeface="+mn-ea"/>
                <a:cs typeface="Karla"/>
              </a:defRPr>
            </a:lvl3pPr>
            <a:lvl4pPr>
              <a:defRPr lang="en-US" sz="1067" kern="1200" dirty="0" smtClean="0">
                <a:solidFill>
                  <a:schemeClr val="bg1">
                    <a:lumMod val="65000"/>
                  </a:schemeClr>
                </a:solidFill>
                <a:latin typeface="Karla"/>
                <a:ea typeface="+mn-ea"/>
                <a:cs typeface="Karla"/>
              </a:defRPr>
            </a:lvl4pPr>
            <a:lvl5pPr>
              <a:defRPr lang="en-GB" sz="1067" kern="1200" dirty="0">
                <a:solidFill>
                  <a:schemeClr val="bg1">
                    <a:lumMod val="65000"/>
                  </a:schemeClr>
                </a:solidFill>
                <a:latin typeface="Karla"/>
                <a:ea typeface="+mn-ea"/>
                <a:cs typeface="Karla"/>
              </a:defRPr>
            </a:lvl5pPr>
          </a:lstStyle>
          <a:p>
            <a:pPr lvl="0"/>
            <a:r>
              <a:rPr lang="en-US" dirty="0"/>
              <a:t>Section Name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09600" y="2072943"/>
            <a:ext cx="5386917" cy="0"/>
          </a:xfrm>
          <a:prstGeom prst="line">
            <a:avLst/>
          </a:prstGeom>
          <a:ln w="6350" cmpd="sng">
            <a:solidFill>
              <a:srgbClr val="4CBED1"/>
            </a:solidFill>
            <a:prstDash val="sys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6199718" y="2072943"/>
            <a:ext cx="5386917" cy="0"/>
          </a:xfrm>
          <a:prstGeom prst="line">
            <a:avLst/>
          </a:prstGeom>
          <a:ln w="6350" cmpd="sng">
            <a:solidFill>
              <a:srgbClr val="4CBED1"/>
            </a:solidFill>
            <a:prstDash val="sys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46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782438" y="1167813"/>
            <a:ext cx="10428599" cy="0"/>
          </a:xfrm>
          <a:prstGeom prst="line">
            <a:avLst/>
          </a:prstGeom>
          <a:ln w="6350" cmpd="sng">
            <a:solidFill>
              <a:srgbClr val="4CBED1"/>
            </a:solidFill>
            <a:prstDash val="sys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8102279" y="1535113"/>
            <a:ext cx="3503264" cy="528000"/>
          </a:xfrm>
        </p:spPr>
        <p:txBody>
          <a:bodyPr anchor="b">
            <a:normAutofit/>
          </a:bodyPr>
          <a:lstStyle>
            <a:lvl1pPr marL="0" indent="0">
              <a:buNone/>
              <a:defRPr lang="en-GB" sz="1867" b="0" kern="1200" dirty="0" smtClean="0">
                <a:solidFill>
                  <a:srgbClr val="4CBED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8102279" y="2151530"/>
            <a:ext cx="3503264" cy="37747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67"/>
            </a:lvl2pPr>
            <a:lvl3pPr>
              <a:defRPr sz="1400"/>
            </a:lvl3pPr>
            <a:lvl4pPr>
              <a:defRPr sz="1333"/>
            </a:lvl4pPr>
            <a:lvl5pPr>
              <a:defRPr sz="13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4"/>
          </p:nvPr>
        </p:nvSpPr>
        <p:spPr>
          <a:xfrm>
            <a:off x="4354653" y="1535113"/>
            <a:ext cx="3503264" cy="528000"/>
          </a:xfrm>
        </p:spPr>
        <p:txBody>
          <a:bodyPr anchor="b">
            <a:normAutofit/>
          </a:bodyPr>
          <a:lstStyle>
            <a:lvl1pPr marL="0" indent="0">
              <a:buNone/>
              <a:defRPr lang="en-GB" sz="1867" b="0" kern="1200" dirty="0" smtClean="0">
                <a:solidFill>
                  <a:srgbClr val="4CBED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5"/>
          </p:nvPr>
        </p:nvSpPr>
        <p:spPr>
          <a:xfrm>
            <a:off x="4355940" y="2151530"/>
            <a:ext cx="3503264" cy="37747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67"/>
            </a:lvl2pPr>
            <a:lvl3pPr>
              <a:defRPr sz="1400"/>
            </a:lvl3pPr>
            <a:lvl4pPr>
              <a:defRPr sz="1333"/>
            </a:lvl4pPr>
            <a:lvl5pPr>
              <a:defRPr sz="13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6"/>
          </p:nvPr>
        </p:nvSpPr>
        <p:spPr>
          <a:xfrm>
            <a:off x="609600" y="1535113"/>
            <a:ext cx="3503264" cy="528000"/>
          </a:xfrm>
        </p:spPr>
        <p:txBody>
          <a:bodyPr anchor="b">
            <a:normAutofit/>
          </a:bodyPr>
          <a:lstStyle>
            <a:lvl1pPr marL="0" indent="0">
              <a:buNone/>
              <a:defRPr lang="en-GB" sz="1867" b="0" kern="1200" dirty="0" smtClean="0">
                <a:solidFill>
                  <a:srgbClr val="4CBED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7"/>
          </p:nvPr>
        </p:nvSpPr>
        <p:spPr>
          <a:xfrm>
            <a:off x="609600" y="2151530"/>
            <a:ext cx="3503264" cy="37747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67"/>
            </a:lvl2pPr>
            <a:lvl3pPr>
              <a:defRPr sz="1400"/>
            </a:lvl3pPr>
            <a:lvl4pPr>
              <a:defRPr sz="1333"/>
            </a:lvl4pPr>
            <a:lvl5pPr>
              <a:defRPr sz="13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982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09600" y="2063113"/>
            <a:ext cx="3503264" cy="0"/>
          </a:xfrm>
          <a:prstGeom prst="line">
            <a:avLst/>
          </a:prstGeom>
          <a:ln w="6350" cmpd="sng">
            <a:solidFill>
              <a:srgbClr val="4CBED1"/>
            </a:solidFill>
            <a:prstDash val="sys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355940" y="2063113"/>
            <a:ext cx="3503264" cy="0"/>
          </a:xfrm>
          <a:prstGeom prst="line">
            <a:avLst/>
          </a:prstGeom>
          <a:ln w="6350" cmpd="sng">
            <a:solidFill>
              <a:srgbClr val="4CBED1"/>
            </a:solidFill>
            <a:prstDash val="sys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8102279" y="2063113"/>
            <a:ext cx="3503264" cy="0"/>
          </a:xfrm>
          <a:prstGeom prst="line">
            <a:avLst/>
          </a:prstGeom>
          <a:ln w="6350" cmpd="sng">
            <a:solidFill>
              <a:srgbClr val="4CBED1"/>
            </a:solidFill>
            <a:prstDash val="sys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63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872125"/>
          </a:xfrm>
        </p:spPr>
        <p:txBody>
          <a:bodyPr anchor="t">
            <a:noAutofit/>
          </a:bodyPr>
          <a:lstStyle>
            <a:lvl1pPr algn="l">
              <a:defRPr sz="2400" b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637756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400"/>
            </a:lvl4pPr>
            <a:lvl5pPr>
              <a:defRPr sz="1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345804"/>
            <a:ext cx="4011084" cy="356500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82438" y="2124653"/>
            <a:ext cx="3615943" cy="0"/>
          </a:xfrm>
          <a:prstGeom prst="line">
            <a:avLst/>
          </a:prstGeom>
          <a:ln w="6350" cmpd="sng">
            <a:solidFill>
              <a:srgbClr val="4CBED1"/>
            </a:solidFill>
            <a:prstDash val="sys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87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footer3.jpg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03348"/>
            <a:ext cx="12192000" cy="12654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98263"/>
          </a:xfrm>
          <a:prstGeom prst="rect">
            <a:avLst/>
          </a:prstGeom>
        </p:spPr>
        <p:txBody>
          <a:bodyPr vert="horz" lIns="180000" tIns="32400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426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987844" y="6343918"/>
            <a:ext cx="3421701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fld id="{5336E9C1-362A-43D2-B16A-05E3F9DD602A}" type="slidenum">
              <a:rPr lang="en-US" sz="1200">
                <a:solidFill>
                  <a:srgbClr val="F3EA26"/>
                </a:solidFill>
                <a:latin typeface="Karla"/>
                <a:cs typeface="Karla"/>
              </a:rPr>
              <a:pPr algn="r" defTabSz="609585"/>
              <a:t>‹#›</a:t>
            </a:fld>
            <a:endParaRPr lang="en-US" sz="1067" dirty="0">
              <a:solidFill>
                <a:prstClr val="white">
                  <a:lumMod val="50000"/>
                </a:prstClr>
              </a:solidFill>
              <a:latin typeface="Karla"/>
              <a:cs typeface="Karla"/>
            </a:endParaRPr>
          </a:p>
          <a:p>
            <a:pPr algn="r" defTabSz="609585"/>
            <a:endParaRPr lang="en-US" sz="1067" dirty="0">
              <a:solidFill>
                <a:prstClr val="black"/>
              </a:solidFill>
              <a:latin typeface="Karla"/>
              <a:cs typeface="Karla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 rot="16200000">
            <a:off x="10972777" y="4915824"/>
            <a:ext cx="1985287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933" dirty="0">
                <a:solidFill>
                  <a:prstClr val="white">
                    <a:lumMod val="50000"/>
                  </a:prstClr>
                </a:solidFill>
                <a:latin typeface="Karla"/>
                <a:cs typeface="Karla"/>
              </a:rPr>
              <a:t>© Ampere Analysis </a:t>
            </a:r>
            <a:r>
              <a:rPr lang="en-US" sz="933" dirty="0" smtClean="0">
                <a:solidFill>
                  <a:prstClr val="white">
                    <a:lumMod val="50000"/>
                  </a:prstClr>
                </a:solidFill>
                <a:latin typeface="Karla"/>
                <a:cs typeface="Karla"/>
              </a:rPr>
              <a:t>2016</a:t>
            </a:r>
            <a:endParaRPr lang="en-US" sz="933" dirty="0">
              <a:solidFill>
                <a:prstClr val="white">
                  <a:lumMod val="50000"/>
                </a:prstClr>
              </a:solidFill>
              <a:latin typeface="Karla"/>
              <a:cs typeface="Karla"/>
            </a:endParaRPr>
          </a:p>
        </p:txBody>
      </p:sp>
      <p:sp>
        <p:nvSpPr>
          <p:cNvPr id="9" name="Text Placeholder 20"/>
          <p:cNvSpPr txBox="1">
            <a:spLocks/>
          </p:cNvSpPr>
          <p:nvPr userDrawn="1"/>
        </p:nvSpPr>
        <p:spPr>
          <a:xfrm>
            <a:off x="1142511" y="6343651"/>
            <a:ext cx="4611743" cy="287867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Karla"/>
                <a:ea typeface="+mn-ea"/>
                <a:cs typeface="Karl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Karla"/>
                <a:ea typeface="+mn-ea"/>
                <a:cs typeface="Karl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Karla"/>
                <a:ea typeface="+mn-ea"/>
                <a:cs typeface="Karl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Karla"/>
                <a:ea typeface="+mn-ea"/>
                <a:cs typeface="Karl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GB" sz="800" kern="1200" dirty="0">
                <a:solidFill>
                  <a:schemeClr val="bg1">
                    <a:lumMod val="65000"/>
                  </a:schemeClr>
                </a:solidFill>
                <a:latin typeface="Karla"/>
                <a:ea typeface="+mn-ea"/>
                <a:cs typeface="Karl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67">
                <a:solidFill>
                  <a:prstClr val="white">
                    <a:lumMod val="65000"/>
                  </a:prstClr>
                </a:solidFill>
              </a:rPr>
              <a:t>Understanding the Future of TV</a:t>
            </a:r>
          </a:p>
        </p:txBody>
      </p:sp>
    </p:spTree>
    <p:extLst>
      <p:ext uri="{BB962C8B-B14F-4D97-AF65-F5344CB8AC3E}">
        <p14:creationId xmlns:p14="http://schemas.microsoft.com/office/powerpoint/2010/main" val="157078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609585" rtl="0" eaLnBrk="1" latinLnBrk="0" hangingPunct="1">
        <a:spcBef>
          <a:spcPct val="0"/>
        </a:spcBef>
        <a:buNone/>
        <a:defRPr lang="en-US" sz="2400" kern="1200" dirty="0">
          <a:solidFill>
            <a:srgbClr val="4CBED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1467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467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18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chart" Target="../charts/chart2.xml"/><Relationship Id="rId15" Type="http://schemas.openxmlformats.org/officeDocument/2006/relationships/chart" Target="../charts/chart3.xml"/><Relationship Id="rId16" Type="http://schemas.openxmlformats.org/officeDocument/2006/relationships/image" Target="../media/image17.png"/><Relationship Id="rId17" Type="http://schemas.openxmlformats.org/officeDocument/2006/relationships/chart" Target="../charts/chart4.xml"/><Relationship Id="rId18" Type="http://schemas.openxmlformats.org/officeDocument/2006/relationships/chart" Target="../charts/chart5.xml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vato compelling multiscreen Webinar pp slide 220616 169 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42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While others are expanding into more niche areas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66470"/>
            <a:ext cx="7076994" cy="447141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0" name="Right Brace 9"/>
          <p:cNvSpPr/>
          <p:nvPr/>
        </p:nvSpPr>
        <p:spPr>
          <a:xfrm>
            <a:off x="7859141" y="2854294"/>
            <a:ext cx="558466" cy="2983591"/>
          </a:xfrm>
          <a:prstGeom prst="rightBrac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590154" y="3191927"/>
            <a:ext cx="26064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Streaming partners programme allows niche (or mainstream)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VoD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services to take advantage of Amazon streaming/billing infrastructure and Prime customer base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99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SVoD</a:t>
            </a:r>
            <a:r>
              <a:rPr lang="en-GB" dirty="0" smtClean="0"/>
              <a:t> and social video platforms offer additional revenue opportunities</a:t>
            </a:r>
            <a:endParaRPr lang="en-GB" dirty="0"/>
          </a:p>
        </p:txBody>
      </p:sp>
      <p:graphicFrame>
        <p:nvGraphicFramePr>
          <p:cNvPr id="18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6703182"/>
              </p:ext>
            </p:extLst>
          </p:nvPr>
        </p:nvGraphicFramePr>
        <p:xfrm>
          <a:off x="6486851" y="1543050"/>
          <a:ext cx="5384800" cy="3840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907" y="5401945"/>
            <a:ext cx="413527" cy="4135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488" y="5436824"/>
            <a:ext cx="389271" cy="3170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5554" y="5383763"/>
            <a:ext cx="431709" cy="43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28194" y="5233615"/>
            <a:ext cx="1112559" cy="6926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438" y="2175806"/>
            <a:ext cx="1937176" cy="5189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852" y="3279367"/>
            <a:ext cx="2385526" cy="2385526"/>
          </a:xfrm>
          <a:prstGeom prst="rect">
            <a:avLst/>
          </a:prstGeom>
        </p:spPr>
      </p:pic>
      <p:sp>
        <p:nvSpPr>
          <p:cNvPr id="28" name="Right Brace 27"/>
          <p:cNvSpPr/>
          <p:nvPr/>
        </p:nvSpPr>
        <p:spPr>
          <a:xfrm>
            <a:off x="2612568" y="1996752"/>
            <a:ext cx="634482" cy="877078"/>
          </a:xfrm>
          <a:prstGeom prst="rightBrace">
            <a:avLst/>
          </a:prstGeom>
          <a:ln w="38100"/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3324984" y="1835126"/>
            <a:ext cx="3069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6"/>
                </a:solidFill>
              </a:rPr>
              <a:t>$3.7bn content spend in 2015</a:t>
            </a:r>
            <a:endParaRPr lang="en-GB" sz="3600" dirty="0">
              <a:solidFill>
                <a:schemeClr val="accent6"/>
              </a:solidFill>
            </a:endParaRPr>
          </a:p>
        </p:txBody>
      </p:sp>
      <p:sp>
        <p:nvSpPr>
          <p:cNvPr id="30" name="Right Brace 29"/>
          <p:cNvSpPr/>
          <p:nvPr/>
        </p:nvSpPr>
        <p:spPr>
          <a:xfrm>
            <a:off x="2612568" y="4033592"/>
            <a:ext cx="634482" cy="877078"/>
          </a:xfrm>
          <a:prstGeom prst="rightBrace">
            <a:avLst/>
          </a:prstGeom>
          <a:ln w="38100"/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3324984" y="3871966"/>
            <a:ext cx="3561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6"/>
                </a:solidFill>
              </a:rPr>
              <a:t>$2.9bn to channel owners in 2015</a:t>
            </a:r>
            <a:endParaRPr lang="en-GB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49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Thanks!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373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How multiscreen consumption is changing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Ampere Analysis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July 2016</a:t>
            </a:r>
          </a:p>
        </p:txBody>
      </p:sp>
    </p:spTree>
    <p:extLst>
      <p:ext uri="{BB962C8B-B14F-4D97-AF65-F5344CB8AC3E}">
        <p14:creationId xmlns:p14="http://schemas.microsoft.com/office/powerpoint/2010/main" val="4702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UK media features a diverse set of companies and business models</a:t>
            </a:r>
            <a:endParaRPr lang="en-GB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83095632"/>
              </p:ext>
            </p:extLst>
          </p:nvPr>
        </p:nvGraphicFramePr>
        <p:xfrm>
          <a:off x="7729912" y="2807105"/>
          <a:ext cx="3619760" cy="3328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592" r="13784"/>
          <a:stretch/>
        </p:blipFill>
        <p:spPr>
          <a:xfrm>
            <a:off x="11135245" y="3895373"/>
            <a:ext cx="538385" cy="5761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38457" y="4471979"/>
            <a:ext cx="622430" cy="3272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8724" y="4276382"/>
            <a:ext cx="313752" cy="3151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96400" y="4635618"/>
            <a:ext cx="382497" cy="3609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8016" y="4962896"/>
            <a:ext cx="308384" cy="3083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7981" y="3262049"/>
            <a:ext cx="778870" cy="7788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20941" y="3584378"/>
            <a:ext cx="266122" cy="2661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12149" y="3609114"/>
            <a:ext cx="350868" cy="35086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27576" y="5869805"/>
            <a:ext cx="58513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Ampere Analysis calculations based on company reports, proprietary research, Group M, IAB UK data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70609" y="5276224"/>
            <a:ext cx="935988" cy="512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80995" y="5206056"/>
            <a:ext cx="383063" cy="166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64058" y="5447152"/>
            <a:ext cx="676943" cy="132184"/>
          </a:xfrm>
          <a:prstGeom prst="rect">
            <a:avLst/>
          </a:prstGeom>
        </p:spPr>
      </p:pic>
      <p:graphicFrame>
        <p:nvGraphicFramePr>
          <p:cNvPr id="24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55036697"/>
              </p:ext>
            </p:extLst>
          </p:nvPr>
        </p:nvGraphicFramePr>
        <p:xfrm>
          <a:off x="3573810" y="1268323"/>
          <a:ext cx="4352658" cy="3798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876661" y="2631233"/>
            <a:ext cx="2318831" cy="1069204"/>
          </a:xfrm>
          <a:prstGeom prst="line">
            <a:avLst/>
          </a:prstGeom>
          <a:ln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956218" y="4676935"/>
            <a:ext cx="2787092" cy="594345"/>
          </a:xfrm>
          <a:prstGeom prst="line">
            <a:avLst/>
          </a:prstGeom>
          <a:ln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28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8148696"/>
              </p:ext>
            </p:extLst>
          </p:nvPr>
        </p:nvGraphicFramePr>
        <p:xfrm>
          <a:off x="1082351" y="4012164"/>
          <a:ext cx="2592973" cy="2210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cxnSp>
        <p:nvCxnSpPr>
          <p:cNvPr id="29" name="Straight Connector 28"/>
          <p:cNvCxnSpPr/>
          <p:nvPr/>
        </p:nvCxnSpPr>
        <p:spPr>
          <a:xfrm flipH="1">
            <a:off x="2820285" y="4701163"/>
            <a:ext cx="3135933" cy="1087847"/>
          </a:xfrm>
          <a:prstGeom prst="line">
            <a:avLst/>
          </a:prstGeom>
          <a:ln>
            <a:solidFill>
              <a:schemeClr val="accent4"/>
            </a:solidFill>
            <a:prstDash val="sysDash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395918" y="4100916"/>
            <a:ext cx="2222006" cy="175466"/>
          </a:xfrm>
          <a:prstGeom prst="line">
            <a:avLst/>
          </a:prstGeom>
          <a:ln>
            <a:solidFill>
              <a:schemeClr val="accent4"/>
            </a:solidFill>
            <a:prstDash val="sysDash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44682" y="1744240"/>
            <a:ext cx="1105082" cy="385493"/>
          </a:xfrm>
          <a:prstGeom prst="rect">
            <a:avLst/>
          </a:prstGeom>
        </p:spPr>
      </p:pic>
      <p:graphicFrame>
        <p:nvGraphicFramePr>
          <p:cNvPr id="40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13725197"/>
              </p:ext>
            </p:extLst>
          </p:nvPr>
        </p:nvGraphicFramePr>
        <p:xfrm>
          <a:off x="242597" y="1261654"/>
          <a:ext cx="3148846" cy="2305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cxnSp>
        <p:nvCxnSpPr>
          <p:cNvPr id="41" name="Straight Connector 40"/>
          <p:cNvCxnSpPr/>
          <p:nvPr/>
        </p:nvCxnSpPr>
        <p:spPr>
          <a:xfrm flipH="1" flipV="1">
            <a:off x="2249190" y="1660778"/>
            <a:ext cx="2841860" cy="569238"/>
          </a:xfrm>
          <a:prstGeom prst="line">
            <a:avLst/>
          </a:prstGeom>
          <a:ln>
            <a:solidFill>
              <a:schemeClr val="accent5"/>
            </a:solidFill>
            <a:prstDash val="sysDash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1776118" y="3289712"/>
            <a:ext cx="2841805" cy="745413"/>
          </a:xfrm>
          <a:prstGeom prst="line">
            <a:avLst/>
          </a:prstGeom>
          <a:ln>
            <a:solidFill>
              <a:schemeClr val="accent5"/>
            </a:solidFill>
            <a:prstDash val="sysDash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47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15214596"/>
              </p:ext>
            </p:extLst>
          </p:nvPr>
        </p:nvGraphicFramePr>
        <p:xfrm>
          <a:off x="8238217" y="1190245"/>
          <a:ext cx="3148846" cy="2305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cxnSp>
        <p:nvCxnSpPr>
          <p:cNvPr id="48" name="Straight Connector 47"/>
          <p:cNvCxnSpPr/>
          <p:nvPr/>
        </p:nvCxnSpPr>
        <p:spPr>
          <a:xfrm flipV="1">
            <a:off x="6784098" y="1603109"/>
            <a:ext cx="2755694" cy="932703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876661" y="2627226"/>
            <a:ext cx="2823501" cy="491417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06638" y="1813686"/>
            <a:ext cx="1057213" cy="28322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25654" y="4747753"/>
            <a:ext cx="476188" cy="24804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30380" y="5814009"/>
            <a:ext cx="186640" cy="24917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91819" y="2439590"/>
            <a:ext cx="690662" cy="48889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34596" y="4718448"/>
            <a:ext cx="345331" cy="24444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03204" y="2226179"/>
            <a:ext cx="710217" cy="25774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933017" y="1346163"/>
            <a:ext cx="606775" cy="23021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7813" y="1387504"/>
            <a:ext cx="475648" cy="35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0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430817"/>
              </p:ext>
            </p:extLst>
          </p:nvPr>
        </p:nvGraphicFramePr>
        <p:xfrm>
          <a:off x="609600" y="1481138"/>
          <a:ext cx="10972800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Within a few years, online advertising will have overtaken pay TV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37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115265"/>
              </p:ext>
            </p:extLst>
          </p:nvPr>
        </p:nvGraphicFramePr>
        <p:xfrm>
          <a:off x="609600" y="1481138"/>
          <a:ext cx="10972800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SVoD</a:t>
            </a:r>
            <a:r>
              <a:rPr lang="en-GB" dirty="0" smtClean="0"/>
              <a:t>-only </a:t>
            </a:r>
            <a:r>
              <a:rPr lang="en-GB" dirty="0"/>
              <a:t>homes are growing </a:t>
            </a:r>
            <a:r>
              <a:rPr lang="en-GB" dirty="0" smtClean="0"/>
              <a:t>rapidly across the Western World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57162" y="4495002"/>
            <a:ext cx="10225238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57162" y="4175762"/>
            <a:ext cx="10225238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01541" y="3898763"/>
            <a:ext cx="1132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Average 2016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1541" y="4236149"/>
            <a:ext cx="1132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Average 2015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2644" y="5855233"/>
            <a:ext cx="6860384" cy="237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Ampere Consumer, </a:t>
            </a:r>
            <a:r>
              <a:rPr lang="en-GB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SVoD</a:t>
            </a:r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only includes </a:t>
            </a:r>
            <a:r>
              <a:rPr lang="en-GB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SVoD</a:t>
            </a: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only and </a:t>
            </a:r>
            <a:r>
              <a:rPr lang="en-GB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SVoD</a:t>
            </a: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with free </a:t>
            </a:r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broadcast TV – 21,000 internet users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1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912948"/>
              </p:ext>
            </p:extLst>
          </p:nvPr>
        </p:nvGraphicFramePr>
        <p:xfrm>
          <a:off x="609600" y="1481138"/>
          <a:ext cx="10972800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Younger age groups illustrate how viewing habits have already shifted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02644" y="5855233"/>
            <a:ext cx="4215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Ampere Consumer, 2016. Claimed viewing by category.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5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825662"/>
              </p:ext>
            </p:extLst>
          </p:nvPr>
        </p:nvGraphicFramePr>
        <p:xfrm>
          <a:off x="609600" y="1481138"/>
          <a:ext cx="10972800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video-first consumers skew heavily to millennials – but not exclusively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02644" y="5855233"/>
            <a:ext cx="4215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Ampere Consumer, 2016 – 30% of consumers claim to be ‘OTT first’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87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649776"/>
              </p:ext>
            </p:extLst>
          </p:nvPr>
        </p:nvGraphicFramePr>
        <p:xfrm>
          <a:off x="609600" y="1481138"/>
          <a:ext cx="10972800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major service providers are honing their catalogues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44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734545"/>
              </p:ext>
            </p:extLst>
          </p:nvPr>
        </p:nvGraphicFramePr>
        <p:xfrm>
          <a:off x="609600" y="1481138"/>
          <a:ext cx="10972800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major service providers are honing their catalogues</a:t>
            </a:r>
          </a:p>
        </p:txBody>
      </p:sp>
    </p:spTree>
    <p:extLst>
      <p:ext uri="{BB962C8B-B14F-4D97-AF65-F5344CB8AC3E}">
        <p14:creationId xmlns:p14="http://schemas.microsoft.com/office/powerpoint/2010/main" val="232083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mpere_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DDBDE"/>
      </a:accent1>
      <a:accent2>
        <a:srgbClr val="7F7F7F"/>
      </a:accent2>
      <a:accent3>
        <a:srgbClr val="4CBED1"/>
      </a:accent3>
      <a:accent4>
        <a:srgbClr val="F3EA26"/>
      </a:accent4>
      <a:accent5>
        <a:srgbClr val="2A2E3E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32853</TotalTime>
  <Words>329</Words>
  <Application>Microsoft Macintosh PowerPoint</Application>
  <PresentationFormat>Custom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PowerPoint Presentation</vt:lpstr>
      <vt:lpstr>PowerPoint Presentation</vt:lpstr>
      <vt:lpstr>UK media features a diverse set of companies and business models</vt:lpstr>
      <vt:lpstr>Within a few years, online advertising will have overtaken pay TV</vt:lpstr>
      <vt:lpstr>SVoD-only homes are growing rapidly across the Western World</vt:lpstr>
      <vt:lpstr>Younger age groups illustrate how viewing habits have already shifted</vt:lpstr>
      <vt:lpstr>Online video-first consumers skew heavily to millennials – but not exclusively</vt:lpstr>
      <vt:lpstr>Some major service providers are honing their catalogues</vt:lpstr>
      <vt:lpstr>Some major service providers are honing their catalogues</vt:lpstr>
      <vt:lpstr>While others are expanding into more niche areas</vt:lpstr>
      <vt:lpstr>SVoD and social video platforms offer additional revenue opportunities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Broughton</dc:creator>
  <cp:lastModifiedBy>Justin Lebbon</cp:lastModifiedBy>
  <cp:revision>876</cp:revision>
  <dcterms:created xsi:type="dcterms:W3CDTF">2016-01-12T11:56:02Z</dcterms:created>
  <dcterms:modified xsi:type="dcterms:W3CDTF">2016-07-05T17:55:18Z</dcterms:modified>
</cp:coreProperties>
</file>